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0" r:id="rId3"/>
    <p:sldId id="258" r:id="rId4"/>
    <p:sldId id="260" r:id="rId5"/>
    <p:sldId id="281" r:id="rId6"/>
    <p:sldId id="282" r:id="rId7"/>
    <p:sldId id="283" r:id="rId8"/>
    <p:sldId id="288" r:id="rId9"/>
    <p:sldId id="284" r:id="rId10"/>
    <p:sldId id="290" r:id="rId11"/>
    <p:sldId id="291" r:id="rId12"/>
    <p:sldId id="292" r:id="rId13"/>
    <p:sldId id="287" r:id="rId14"/>
  </p:sldIdLst>
  <p:sldSz cx="9144000" cy="6858000" type="screen4x3"/>
  <p:notesSz cx="6784975" cy="98567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564" y="-78"/>
      </p:cViewPr>
      <p:guideLst>
        <p:guide orient="horz" pos="3105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3313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3313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CB8F7053-52B5-41C7-808E-5DCB3BF63B50}" type="datetimeFigureOut">
              <a:rPr lang="nb-NO" smtClean="0"/>
              <a:pPr/>
              <a:t>20.02.2015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61900"/>
            <a:ext cx="2940895" cy="493313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2496" y="9361900"/>
            <a:ext cx="2940895" cy="493313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D347B55B-7876-4D02-B4D4-CF48CEFF7B6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8706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0156" cy="492839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3250" y="1"/>
            <a:ext cx="2940156" cy="492839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E54D6DEF-CC30-46E6-9555-916FBCAF0A49}" type="datetimeFigureOut">
              <a:rPr lang="nb-NO" smtClean="0"/>
              <a:pPr/>
              <a:t>20.02.2015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4" tIns="45487" rIns="90974" bIns="4548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8498" y="4681975"/>
            <a:ext cx="5427980" cy="4435554"/>
          </a:xfrm>
          <a:prstGeom prst="rect">
            <a:avLst/>
          </a:prstGeom>
        </p:spPr>
        <p:txBody>
          <a:bodyPr vert="horz" lIns="90974" tIns="45487" rIns="90974" bIns="45487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62239"/>
            <a:ext cx="2940156" cy="492839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3250" y="9362239"/>
            <a:ext cx="2940156" cy="492839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FD0466D3-BCCE-4A22-A5D2-C5DE1B7DA89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83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defTabSz="909737">
              <a:defRPr/>
            </a:pPr>
            <a:r>
              <a:rPr lang="nb-NO" dirty="0" smtClean="0"/>
              <a:t>14 arbeidsledere -</a:t>
            </a:r>
            <a:r>
              <a:rPr lang="nb-NO" baseline="0" dirty="0" smtClean="0"/>
              <a:t> </a:t>
            </a:r>
            <a:r>
              <a:rPr lang="nb-NO" dirty="0" smtClean="0"/>
              <a:t>krav 8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6D3-BCCE-4A22-A5D2-C5DE1B7DA892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299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vinklet trekan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grpSp>
        <p:nvGrpSpPr>
          <p:cNvPr id="2" name="Grup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ihånds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ihånds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ihånds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tt linj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lassholder for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4DDEF4-8867-464F-9E45-A0F11F2BBE9C}" type="datetimeFigureOut">
              <a:rPr lang="nb-NO" smtClean="0"/>
              <a:pPr/>
              <a:t>20.02.2015</a:t>
            </a:fld>
            <a:endParaRPr lang="nb-NO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27" name="Plassholder for lysbilde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Picture 4" descr="Asvo1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8604"/>
            <a:ext cx="168457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0" descr="logo color.jpg"/>
          <p:cNvPicPr/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5576" y="428604"/>
            <a:ext cx="1219200" cy="4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DDEF4-8867-464F-9E45-A0F11F2BBE9C}" type="datetimeFigureOut">
              <a:rPr lang="nb-NO" smtClean="0"/>
              <a:pPr/>
              <a:t>20.02.2015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DDEF4-8867-464F-9E45-A0F11F2BBE9C}" type="datetimeFigureOut">
              <a:rPr lang="nb-NO" smtClean="0"/>
              <a:pPr/>
              <a:t>20.02.2015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DDEF4-8867-464F-9E45-A0F11F2BBE9C}" type="datetimeFigureOut">
              <a:rPr lang="nb-NO" smtClean="0"/>
              <a:pPr/>
              <a:t>20.02.2015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pic>
        <p:nvPicPr>
          <p:cNvPr id="8" name="Picture 4" descr="Asvo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28604"/>
            <a:ext cx="168457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0" descr="logo color.jpg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2320" y="5949280"/>
            <a:ext cx="1219200" cy="4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DDEF4-8867-464F-9E45-A0F11F2BBE9C}" type="datetimeFigureOut">
              <a:rPr lang="nb-NO" smtClean="0"/>
              <a:pPr/>
              <a:t>20.02.2015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Vinkelteg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inkelteg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DDEF4-8867-464F-9E45-A0F11F2BBE9C}" type="datetimeFigureOut">
              <a:rPr lang="nb-NO" smtClean="0"/>
              <a:pPr/>
              <a:t>20.02.2015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DDEF4-8867-464F-9E45-A0F11F2BBE9C}" type="datetimeFigureOut">
              <a:rPr lang="nb-NO" smtClean="0"/>
              <a:pPr/>
              <a:t>20.02.2015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DDEF4-8867-464F-9E45-A0F11F2BBE9C}" type="datetimeFigureOut">
              <a:rPr lang="nb-NO" smtClean="0"/>
              <a:pPr/>
              <a:t>20.02.2015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DDEF4-8867-464F-9E45-A0F11F2BBE9C}" type="datetimeFigureOut">
              <a:rPr lang="nb-NO" smtClean="0"/>
              <a:pPr/>
              <a:t>20.02.2015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14DDEF4-8867-464F-9E45-A0F11F2BBE9C}" type="datetimeFigureOut">
              <a:rPr lang="nb-NO" smtClean="0"/>
              <a:pPr/>
              <a:t>20.02.2015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4DDEF4-8867-464F-9E45-A0F11F2BBE9C}" type="datetimeFigureOut">
              <a:rPr lang="nb-NO" smtClean="0"/>
              <a:pPr/>
              <a:t>20.02.2015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8" name="Frihånds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ihånds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ttvinklet trekan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tt linj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inkelteg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inkelteg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ånds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ihånds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ttvinklet trekan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tt linj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it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0" name="Plassholder f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4DDEF4-8867-464F-9E45-A0F11F2BBE9C}" type="datetimeFigureOut">
              <a:rPr lang="nb-NO" smtClean="0"/>
              <a:pPr/>
              <a:t>20.02.2015</a:t>
            </a:fld>
            <a:endParaRPr lang="nb-NO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FCBAE6-59DC-432E-BB73-54F0C44D2076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47664" y="2060848"/>
            <a:ext cx="660424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5000" dirty="0" smtClean="0">
                <a:solidFill>
                  <a:schemeClr val="accent1"/>
                </a:solidFill>
              </a:rPr>
              <a:t>ASVO Nøtterøy AS</a:t>
            </a:r>
            <a:endParaRPr lang="nb-NO" sz="5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31" y="1481138"/>
            <a:ext cx="6865337" cy="4525962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Believe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12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31" y="1575500"/>
            <a:ext cx="6865337" cy="4337237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Quality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94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72" y="1575500"/>
            <a:ext cx="6505855" cy="4337237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Reputation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72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724128" cy="3747886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19"/>
            <a:ext cx="6479704" cy="418836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98" y="0"/>
            <a:ext cx="3441969" cy="516295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756" r="15351" b="1575"/>
          <a:stretch/>
        </p:blipFill>
        <p:spPr>
          <a:xfrm>
            <a:off x="6479704" y="3486000"/>
            <a:ext cx="2664296" cy="3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328593"/>
          </a:xfrm>
        </p:spPr>
        <p:txBody>
          <a:bodyPr>
            <a:noAutofit/>
          </a:bodyPr>
          <a:lstStyle/>
          <a:p>
            <a:pPr fontAlgn="t">
              <a:buNone/>
            </a:pPr>
            <a:endParaRPr lang="en-US" sz="2800" b="1" dirty="0" smtClean="0"/>
          </a:p>
          <a:p>
            <a:pPr fontAlgn="t">
              <a:buNone/>
            </a:pPr>
            <a:r>
              <a:rPr lang="en-US" sz="2800" b="1" dirty="0" smtClean="0"/>
              <a:t>About ASVO </a:t>
            </a:r>
            <a:r>
              <a:rPr lang="en-US" sz="2800" b="1" dirty="0" err="1" smtClean="0"/>
              <a:t>Nøtterøy</a:t>
            </a:r>
            <a:r>
              <a:rPr lang="en-US" sz="2800" b="1" dirty="0" smtClean="0"/>
              <a:t> ltd</a:t>
            </a:r>
            <a:endParaRPr lang="en-US" sz="2800" dirty="0" smtClean="0"/>
          </a:p>
          <a:p>
            <a:pPr fontAlgn="t">
              <a:buNone/>
            </a:pP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ASVO </a:t>
            </a:r>
            <a:r>
              <a:rPr lang="en-US" sz="1800" dirty="0" err="1" smtClean="0"/>
              <a:t>Nøtterøy</a:t>
            </a:r>
            <a:r>
              <a:rPr lang="en-US" sz="1800" dirty="0" smtClean="0"/>
              <a:t> ltd is 100% owned by the municipality of </a:t>
            </a:r>
            <a:r>
              <a:rPr lang="en-US" sz="1800" dirty="0" err="1" smtClean="0"/>
              <a:t>Nøtterøy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ASVO </a:t>
            </a:r>
            <a:r>
              <a:rPr lang="en-US" sz="1800" b="1" dirty="0" err="1" smtClean="0"/>
              <a:t>Nøtterøy</a:t>
            </a:r>
            <a:r>
              <a:rPr lang="en-US" sz="1800" b="1" dirty="0" smtClean="0"/>
              <a:t> ltd. can offer: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• clarification</a:t>
            </a:r>
            <a:br>
              <a:rPr lang="en-US" sz="1800" dirty="0" smtClean="0"/>
            </a:br>
            <a:r>
              <a:rPr lang="en-US" sz="1800" dirty="0" smtClean="0"/>
              <a:t>• work experience</a:t>
            </a:r>
            <a:br>
              <a:rPr lang="en-US" sz="1800" dirty="0" smtClean="0"/>
            </a:br>
            <a:r>
              <a:rPr lang="en-US" sz="1800" dirty="0" smtClean="0"/>
              <a:t>• permanently adapted work</a:t>
            </a:r>
            <a:br>
              <a:rPr lang="en-US" sz="1800" dirty="0" smtClean="0"/>
            </a:br>
            <a:r>
              <a:rPr lang="en-US" sz="1800" dirty="0" smtClean="0"/>
              <a:t>• supported employment</a:t>
            </a:r>
            <a:br>
              <a:rPr lang="en-US" sz="1800" dirty="0" smtClean="0"/>
            </a:br>
            <a:r>
              <a:rPr lang="en-US" sz="1800" dirty="0" smtClean="0"/>
              <a:t>• job-training in a sheltered environment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company delivers products for wholesale or retail, and acts according to businesslike principles. </a:t>
            </a:r>
            <a:br>
              <a:rPr lang="en-US" sz="1800" dirty="0" smtClean="0"/>
            </a:br>
            <a:r>
              <a:rPr lang="en-US" sz="1800" dirty="0" smtClean="0"/>
              <a:t>We cooperate closely with the employment agency, the social security office and the psychiatric services.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75656" y="1412776"/>
            <a:ext cx="7056784" cy="5159496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/>
              <a:t>Vision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Work </a:t>
            </a:r>
            <a:r>
              <a:rPr lang="en-US" sz="2000" dirty="0"/>
              <a:t>and quality of </a:t>
            </a:r>
            <a:r>
              <a:rPr lang="en-US" sz="2000" dirty="0" smtClean="0"/>
              <a:t>life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b="1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/>
              <a:t>Our core values:</a:t>
            </a:r>
            <a:br>
              <a:rPr lang="en-US" sz="2000" b="1" dirty="0" smtClean="0"/>
            </a:br>
            <a:r>
              <a:rPr lang="en-US" sz="2000" dirty="0" smtClean="0"/>
              <a:t>Equality - Respect - Innovation</a:t>
            </a:r>
            <a:endParaRPr lang="nb-NO" sz="2000" b="1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b="1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/>
              <a:t>Main product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Work first - meaningful  work </a:t>
            </a:r>
            <a:endParaRPr lang="nb-NO" sz="2000" b="1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2000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/>
              <a:t>Strategy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High quality of services and products</a:t>
            </a:r>
            <a:br>
              <a:rPr lang="en-US" sz="2000" dirty="0" smtClean="0"/>
            </a:br>
            <a:r>
              <a:rPr lang="en-US" sz="2000" dirty="0" smtClean="0"/>
              <a:t>Business Accounting Principles</a:t>
            </a:r>
            <a:br>
              <a:rPr lang="en-US" sz="2000" dirty="0" smtClean="0"/>
            </a:br>
            <a:r>
              <a:rPr lang="en-US" sz="2000" dirty="0" smtClean="0"/>
              <a:t>Balanced product portfolio</a:t>
            </a:r>
            <a:br>
              <a:rPr lang="en-US" sz="2000" dirty="0" smtClean="0"/>
            </a:br>
            <a:r>
              <a:rPr lang="en-US" sz="2000" dirty="0" smtClean="0"/>
              <a:t>Investment in </a:t>
            </a:r>
            <a:r>
              <a:rPr lang="nb-NO" sz="2000" dirty="0" err="1" smtClean="0"/>
              <a:t>competence</a:t>
            </a:r>
            <a:r>
              <a:rPr lang="nb-NO" sz="2000" dirty="0" smtClean="0"/>
              <a:t> </a:t>
            </a:r>
            <a:r>
              <a:rPr lang="en-US" sz="2000" dirty="0" smtClean="0"/>
              <a:t>and developing jobs</a:t>
            </a:r>
            <a:endParaRPr lang="nb-NO" sz="2000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nb-NO" sz="2400" dirty="0" smtClean="0">
              <a:latin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nb-NO" sz="2400" b="1" dirty="0" smtClean="0">
              <a:latin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nb-NO" sz="2400" b="1" dirty="0" smtClean="0">
              <a:latin typeface="Arial" pitchFamily="34" charset="0"/>
            </a:endParaRP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7DC263-C47B-41F0-94FE-D258E2C4ED66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0"/>
            <a:ext cx="6048672" cy="1143000"/>
          </a:xfrm>
        </p:spPr>
        <p:txBody>
          <a:bodyPr>
            <a:normAutofit fontScale="90000"/>
          </a:bodyPr>
          <a:lstStyle/>
          <a:p>
            <a:pPr lvl="0"/>
            <a:r>
              <a:rPr lang="nb-NO" b="1" dirty="0" smtClean="0">
                <a:latin typeface="Arial" pitchFamily="34" charset="0"/>
              </a:rPr>
              <a:t/>
            </a:r>
            <a:br>
              <a:rPr lang="nb-NO" b="1" dirty="0" smtClean="0">
                <a:latin typeface="Arial" pitchFamily="34" charset="0"/>
              </a:rPr>
            </a:br>
            <a:r>
              <a:rPr lang="nb-NO" sz="2800" dirty="0" err="1" smtClean="0"/>
              <a:t>Vision</a:t>
            </a:r>
            <a:r>
              <a:rPr lang="nb-NO" sz="2800" dirty="0" smtClean="0"/>
              <a:t>, </a:t>
            </a:r>
            <a:r>
              <a:rPr lang="nb-NO" sz="2800" dirty="0" err="1" smtClean="0"/>
              <a:t>core</a:t>
            </a:r>
            <a:r>
              <a:rPr lang="nb-NO" sz="2800" dirty="0" smtClean="0"/>
              <a:t> </a:t>
            </a:r>
            <a:r>
              <a:rPr lang="nb-NO" sz="2800" dirty="0" err="1" smtClean="0"/>
              <a:t>values</a:t>
            </a:r>
            <a:r>
              <a:rPr lang="nb-NO" sz="2800" dirty="0" smtClean="0"/>
              <a:t>, </a:t>
            </a:r>
            <a:r>
              <a:rPr lang="nb-NO" sz="2800" dirty="0" err="1" smtClean="0"/>
              <a:t>main</a:t>
            </a:r>
            <a:r>
              <a:rPr lang="nb-NO" sz="2800" dirty="0" smtClean="0"/>
              <a:t> </a:t>
            </a:r>
            <a:r>
              <a:rPr lang="nb-NO" sz="2800" dirty="0" err="1" smtClean="0"/>
              <a:t>product</a:t>
            </a:r>
            <a:r>
              <a:rPr lang="nb-NO" sz="2800" dirty="0" smtClean="0"/>
              <a:t> </a:t>
            </a:r>
            <a:br>
              <a:rPr lang="nb-NO" sz="2800" dirty="0" smtClean="0"/>
            </a:br>
            <a:r>
              <a:rPr lang="nb-NO" sz="2800" dirty="0" smtClean="0"/>
              <a:t>and </a:t>
            </a:r>
            <a:r>
              <a:rPr lang="nb-NO" sz="2800" dirty="0" err="1" smtClean="0"/>
              <a:t>strategy</a:t>
            </a:r>
            <a:endParaRPr lang="nb-NO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60066"/>
          </a:xfrm>
        </p:spPr>
        <p:txBody>
          <a:bodyPr>
            <a:normAutofit/>
          </a:bodyPr>
          <a:lstStyle/>
          <a:p>
            <a:r>
              <a:rPr lang="nb-NO" dirty="0" smtClean="0"/>
              <a:t>74 </a:t>
            </a:r>
            <a:r>
              <a:rPr lang="nb-NO" dirty="0" err="1" smtClean="0"/>
              <a:t>employees</a:t>
            </a:r>
            <a:endParaRPr lang="nb-NO" dirty="0" smtClean="0"/>
          </a:p>
          <a:p>
            <a:pPr lvl="1"/>
            <a:r>
              <a:rPr lang="nb-NO" dirty="0" smtClean="0"/>
              <a:t>29 leaders</a:t>
            </a:r>
          </a:p>
          <a:p>
            <a:pPr lvl="2"/>
            <a:r>
              <a:rPr lang="nb-NO" dirty="0" smtClean="0"/>
              <a:t>16 </a:t>
            </a:r>
            <a:r>
              <a:rPr lang="nb-NO" dirty="0" err="1" smtClean="0"/>
              <a:t>production</a:t>
            </a:r>
            <a:r>
              <a:rPr lang="nb-NO" dirty="0" smtClean="0"/>
              <a:t> managers</a:t>
            </a:r>
          </a:p>
          <a:p>
            <a:pPr lvl="2"/>
            <a:r>
              <a:rPr lang="nb-NO" dirty="0" smtClean="0"/>
              <a:t>10 </a:t>
            </a:r>
            <a:r>
              <a:rPr lang="nb-NO" dirty="0" err="1" smtClean="0"/>
              <a:t>coaches</a:t>
            </a:r>
            <a:endParaRPr lang="nb-NO" dirty="0" smtClean="0"/>
          </a:p>
          <a:p>
            <a:pPr lvl="2"/>
            <a:r>
              <a:rPr lang="nb-NO" dirty="0" smtClean="0"/>
              <a:t>3 </a:t>
            </a:r>
            <a:r>
              <a:rPr lang="nb-NO" dirty="0" err="1" smtClean="0"/>
              <a:t>administration</a:t>
            </a:r>
            <a:r>
              <a:rPr lang="nb-NO" dirty="0" smtClean="0"/>
              <a:t> </a:t>
            </a:r>
          </a:p>
          <a:p>
            <a:pPr lvl="2"/>
            <a:endParaRPr lang="nb-NO" dirty="0" smtClean="0"/>
          </a:p>
          <a:p>
            <a:pPr lvl="1"/>
            <a:r>
              <a:rPr lang="nb-NO" dirty="0" smtClean="0"/>
              <a:t>38 </a:t>
            </a:r>
            <a:r>
              <a:rPr lang="nb-NO" dirty="0" err="1" smtClean="0"/>
              <a:t>permanently</a:t>
            </a:r>
            <a:r>
              <a:rPr lang="nb-NO" dirty="0" smtClean="0"/>
              <a:t> </a:t>
            </a:r>
            <a:r>
              <a:rPr lang="nb-NO" dirty="0" err="1" smtClean="0"/>
              <a:t>adapted</a:t>
            </a:r>
            <a:r>
              <a:rPr lang="nb-NO" dirty="0" smtClean="0"/>
              <a:t> </a:t>
            </a:r>
            <a:r>
              <a:rPr lang="nb-NO" dirty="0" err="1" smtClean="0"/>
              <a:t>workeplaces</a:t>
            </a:r>
            <a:endParaRPr lang="nb-NO" dirty="0" smtClean="0"/>
          </a:p>
          <a:p>
            <a:pPr lvl="1"/>
            <a:r>
              <a:rPr lang="nb-NO" dirty="0" smtClean="0"/>
              <a:t>7 </a:t>
            </a:r>
            <a:r>
              <a:rPr lang="nb-NO" dirty="0" err="1" smtClean="0"/>
              <a:t>apprenticees</a:t>
            </a:r>
            <a:endParaRPr lang="nb-NO" dirty="0" smtClean="0"/>
          </a:p>
          <a:p>
            <a:pPr lvl="1">
              <a:buNone/>
            </a:pPr>
            <a:endParaRPr lang="nb-NO" dirty="0" smtClean="0"/>
          </a:p>
          <a:p>
            <a:r>
              <a:rPr lang="nb-NO" dirty="0" smtClean="0"/>
              <a:t>90 </a:t>
            </a:r>
            <a:r>
              <a:rPr lang="nb-NO" dirty="0" err="1" smtClean="0"/>
              <a:t>job</a:t>
            </a:r>
            <a:r>
              <a:rPr lang="nb-NO" dirty="0" smtClean="0"/>
              <a:t> </a:t>
            </a:r>
            <a:r>
              <a:rPr lang="nb-NO" dirty="0" err="1" smtClean="0"/>
              <a:t>seekers</a:t>
            </a:r>
            <a:r>
              <a:rPr lang="nb-NO" dirty="0" smtClean="0"/>
              <a:t> </a:t>
            </a:r>
          </a:p>
          <a:p>
            <a:r>
              <a:rPr lang="nb-NO" dirty="0" smtClean="0"/>
              <a:t>6 different </a:t>
            </a:r>
            <a:r>
              <a:rPr lang="nb-NO" dirty="0" err="1" smtClean="0"/>
              <a:t>measures</a:t>
            </a:r>
            <a:endParaRPr lang="nb-NO" dirty="0" smtClean="0"/>
          </a:p>
          <a:p>
            <a:r>
              <a:rPr lang="nb-NO" dirty="0" smtClean="0"/>
              <a:t>6 </a:t>
            </a:r>
            <a:r>
              <a:rPr lang="nb-NO" dirty="0" err="1" smtClean="0"/>
              <a:t>production</a:t>
            </a:r>
            <a:r>
              <a:rPr lang="nb-NO" dirty="0" smtClean="0"/>
              <a:t> </a:t>
            </a:r>
            <a:r>
              <a:rPr lang="nb-NO" dirty="0" err="1" smtClean="0"/>
              <a:t>departments</a:t>
            </a:r>
            <a:endParaRPr lang="nb-NO" dirty="0" smtClean="0"/>
          </a:p>
          <a:p>
            <a:pPr lvl="2"/>
            <a:endParaRPr lang="nb-NO" dirty="0" smtClean="0"/>
          </a:p>
          <a:p>
            <a:pPr lvl="2"/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7DC263-C47B-41F0-94FE-D258E2C4ED66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nb-NO" sz="2800" dirty="0" smtClean="0"/>
              <a:t>Operating</a:t>
            </a:r>
            <a:endParaRPr lang="nb-NO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/>
          </a:p>
          <a:p>
            <a:pPr marL="109728" lvl="0" indent="0">
              <a:buNone/>
            </a:pPr>
            <a:r>
              <a:rPr lang="en-US" sz="2200" b="1" u="sng" dirty="0">
                <a:latin typeface="+mj-lt"/>
              </a:rPr>
              <a:t>Main target:</a:t>
            </a:r>
            <a:r>
              <a:rPr lang="en-US" sz="2200" b="1" dirty="0">
                <a:latin typeface="+mj-lt"/>
              </a:rPr>
              <a:t> Job first – </a:t>
            </a:r>
            <a:r>
              <a:rPr lang="en-US" sz="2200" b="1" dirty="0" err="1">
                <a:latin typeface="+mj-lt"/>
              </a:rPr>
              <a:t>encreased</a:t>
            </a:r>
            <a:r>
              <a:rPr lang="en-US" sz="2200" b="1" dirty="0">
                <a:latin typeface="+mj-lt"/>
              </a:rPr>
              <a:t> life quality through work</a:t>
            </a:r>
            <a:endParaRPr lang="nb-NO" sz="2200" b="1" dirty="0">
              <a:latin typeface="+mj-lt"/>
            </a:endParaRPr>
          </a:p>
          <a:p>
            <a:pPr lvl="0"/>
            <a:endParaRPr lang="nb-NO" sz="2200" b="1" dirty="0" smtClean="0">
              <a:latin typeface="+mj-lt"/>
            </a:endParaRPr>
          </a:p>
          <a:p>
            <a:pPr marL="109728" lvl="0" indent="0">
              <a:buNone/>
            </a:pPr>
            <a:r>
              <a:rPr lang="nb-NO" sz="2200" b="1" dirty="0" smtClean="0">
                <a:latin typeface="+mj-lt"/>
              </a:rPr>
              <a:t>Main </a:t>
            </a:r>
            <a:r>
              <a:rPr lang="nb-NO" sz="2200" b="1" dirty="0" err="1">
                <a:latin typeface="+mj-lt"/>
              </a:rPr>
              <a:t>contractors</a:t>
            </a:r>
            <a:r>
              <a:rPr lang="nb-NO" sz="2200" dirty="0">
                <a:latin typeface="+mj-lt"/>
              </a:rPr>
              <a:t>:</a:t>
            </a:r>
          </a:p>
          <a:p>
            <a:pPr marL="109728" indent="0">
              <a:buNone/>
            </a:pPr>
            <a:r>
              <a:rPr lang="nb-NO" sz="2200" dirty="0">
                <a:latin typeface="+mj-lt"/>
              </a:rPr>
              <a:t> </a:t>
            </a:r>
          </a:p>
          <a:p>
            <a:pPr lvl="1"/>
            <a:r>
              <a:rPr lang="en-US" sz="2200" b="1" dirty="0" err="1">
                <a:latin typeface="+mj-lt"/>
              </a:rPr>
              <a:t>Nav</a:t>
            </a:r>
            <a:r>
              <a:rPr lang="en-US" sz="2200" b="1" dirty="0">
                <a:latin typeface="+mj-lt"/>
              </a:rPr>
              <a:t>: </a:t>
            </a:r>
            <a:r>
              <a:rPr lang="en-US" sz="2200" dirty="0">
                <a:latin typeface="+mj-lt"/>
              </a:rPr>
              <a:t>The Norwegian </a:t>
            </a:r>
            <a:r>
              <a:rPr lang="en-US" sz="2200" dirty="0" err="1">
                <a:latin typeface="+mj-lt"/>
              </a:rPr>
              <a:t>Labour</a:t>
            </a:r>
            <a:r>
              <a:rPr lang="en-US" sz="2200" dirty="0">
                <a:latin typeface="+mj-lt"/>
              </a:rPr>
              <a:t> and Welfare Administration`s employment schemes</a:t>
            </a:r>
            <a:endParaRPr lang="nb-NO" sz="2200" dirty="0">
              <a:latin typeface="+mj-lt"/>
            </a:endParaRPr>
          </a:p>
          <a:p>
            <a:pPr lvl="1"/>
            <a:r>
              <a:rPr lang="nb-NO" sz="2200" b="1" dirty="0">
                <a:latin typeface="+mj-lt"/>
              </a:rPr>
              <a:t>Nøtterøy and Tjøme </a:t>
            </a:r>
            <a:r>
              <a:rPr lang="nb-NO" sz="2200" b="1" dirty="0" err="1">
                <a:latin typeface="+mj-lt"/>
              </a:rPr>
              <a:t>municipalities</a:t>
            </a:r>
            <a:endParaRPr lang="nb-NO" sz="2200" b="1" dirty="0">
              <a:latin typeface="+mj-lt"/>
            </a:endParaRPr>
          </a:p>
          <a:p>
            <a:pPr marL="109728" indent="0">
              <a:buNone/>
            </a:pPr>
            <a:r>
              <a:rPr lang="nb-NO" sz="2200" dirty="0">
                <a:latin typeface="+mj-lt"/>
              </a:rPr>
              <a:t> </a:t>
            </a:r>
          </a:p>
          <a:p>
            <a:pPr marL="109728" indent="0">
              <a:buNone/>
            </a:pPr>
            <a:r>
              <a:rPr lang="nb-NO" sz="2200" dirty="0">
                <a:latin typeface="+mj-lt"/>
              </a:rPr>
              <a:t> </a:t>
            </a:r>
          </a:p>
          <a:p>
            <a:pPr lvl="1"/>
            <a:r>
              <a:rPr lang="nb-NO" sz="2200" dirty="0">
                <a:latin typeface="+mj-lt"/>
              </a:rPr>
              <a:t>Nav and Nøtterøy/Tjøme </a:t>
            </a:r>
            <a:r>
              <a:rPr lang="nb-NO" sz="2200" dirty="0" err="1">
                <a:latin typeface="+mj-lt"/>
              </a:rPr>
              <a:t>municipalities</a:t>
            </a:r>
            <a:r>
              <a:rPr lang="nb-NO" sz="2200" dirty="0">
                <a:latin typeface="+mj-lt"/>
              </a:rPr>
              <a:t> </a:t>
            </a:r>
            <a:r>
              <a:rPr lang="nb-NO" sz="2200" dirty="0" err="1">
                <a:latin typeface="+mj-lt"/>
              </a:rPr>
              <a:t>decides</a:t>
            </a:r>
            <a:r>
              <a:rPr lang="nb-NO" sz="2200" dirty="0">
                <a:latin typeface="+mj-lt"/>
              </a:rPr>
              <a:t> </a:t>
            </a:r>
            <a:r>
              <a:rPr lang="nb-NO" sz="2200" dirty="0" err="1">
                <a:latin typeface="+mj-lt"/>
              </a:rPr>
              <a:t>which</a:t>
            </a:r>
            <a:r>
              <a:rPr lang="nb-NO" sz="2200" dirty="0">
                <a:latin typeface="+mj-lt"/>
              </a:rPr>
              <a:t> persons </a:t>
            </a:r>
            <a:r>
              <a:rPr lang="nb-NO" sz="2200" dirty="0" err="1">
                <a:latin typeface="+mj-lt"/>
              </a:rPr>
              <a:t>who</a:t>
            </a:r>
            <a:r>
              <a:rPr lang="nb-NO" sz="2200" dirty="0">
                <a:latin typeface="+mj-lt"/>
              </a:rPr>
              <a:t> </a:t>
            </a:r>
            <a:r>
              <a:rPr lang="nb-NO" sz="2200" dirty="0" err="1">
                <a:latin typeface="+mj-lt"/>
              </a:rPr>
              <a:t>need</a:t>
            </a:r>
            <a:r>
              <a:rPr lang="nb-NO" sz="2200" dirty="0">
                <a:latin typeface="+mj-lt"/>
              </a:rPr>
              <a:t> </a:t>
            </a:r>
            <a:r>
              <a:rPr lang="nb-NO" sz="2200" dirty="0" err="1">
                <a:latin typeface="+mj-lt"/>
              </a:rPr>
              <a:t>supported</a:t>
            </a:r>
            <a:r>
              <a:rPr lang="nb-NO" sz="2200" dirty="0">
                <a:latin typeface="+mj-lt"/>
              </a:rPr>
              <a:t> </a:t>
            </a:r>
            <a:r>
              <a:rPr lang="nb-NO" sz="2200" dirty="0" err="1">
                <a:latin typeface="+mj-lt"/>
              </a:rPr>
              <a:t>employment</a:t>
            </a:r>
            <a:r>
              <a:rPr lang="nb-NO" sz="2200" dirty="0">
                <a:latin typeface="+mj-lt"/>
              </a:rPr>
              <a:t> </a:t>
            </a:r>
          </a:p>
          <a:p>
            <a:pPr marL="109728" indent="0">
              <a:buNone/>
            </a:pPr>
            <a:r>
              <a:rPr lang="nb-NO" sz="2200" dirty="0">
                <a:latin typeface="+mj-lt"/>
              </a:rPr>
              <a:t> 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Supported</a:t>
            </a:r>
            <a:r>
              <a:rPr lang="nb-NO" sz="2800" dirty="0" smtClean="0"/>
              <a:t> </a:t>
            </a:r>
            <a:r>
              <a:rPr lang="nb-NO" sz="2800" dirty="0" err="1" smtClean="0"/>
              <a:t>employment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953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38 persons </a:t>
            </a:r>
            <a:r>
              <a:rPr lang="en-US" sz="2000" b="1" dirty="0"/>
              <a:t>in the permanent adapted work scheme</a:t>
            </a:r>
            <a:endParaRPr lang="nb-NO" sz="2000" b="1" dirty="0"/>
          </a:p>
          <a:p>
            <a:pPr lvl="1"/>
            <a:endParaRPr lang="en-US" sz="2000" b="1" dirty="0" smtClean="0"/>
          </a:p>
          <a:p>
            <a:pPr lvl="1"/>
            <a:r>
              <a:rPr lang="en-US" sz="2000" dirty="0" smtClean="0"/>
              <a:t>Working </a:t>
            </a:r>
            <a:r>
              <a:rPr lang="en-US" sz="2000" dirty="0"/>
              <a:t>contract</a:t>
            </a:r>
            <a:endParaRPr lang="nb-NO" sz="2000" dirty="0"/>
          </a:p>
          <a:p>
            <a:pPr lvl="1"/>
            <a:r>
              <a:rPr lang="en-US" sz="2000" dirty="0" smtClean="0"/>
              <a:t>Participate a minimum of </a:t>
            </a:r>
            <a:r>
              <a:rPr lang="en-US" sz="2000" dirty="0"/>
              <a:t>50 % </a:t>
            </a:r>
            <a:r>
              <a:rPr lang="en-US" sz="2000" dirty="0" err="1"/>
              <a:t>workingtime</a:t>
            </a:r>
            <a:endParaRPr lang="nb-NO" sz="2000" dirty="0"/>
          </a:p>
          <a:p>
            <a:pPr lvl="1"/>
            <a:r>
              <a:rPr lang="en-US" sz="2000" dirty="0"/>
              <a:t>Same rights as the common </a:t>
            </a:r>
            <a:r>
              <a:rPr lang="en-US" sz="2000" dirty="0" err="1"/>
              <a:t>labour</a:t>
            </a:r>
            <a:r>
              <a:rPr lang="en-US" sz="2000" dirty="0"/>
              <a:t> marked</a:t>
            </a:r>
            <a:endParaRPr lang="nb-NO" sz="2000" dirty="0"/>
          </a:p>
          <a:p>
            <a:pPr lvl="1"/>
            <a:r>
              <a:rPr lang="en-US" sz="2000" dirty="0"/>
              <a:t>Main salary form Nav. </a:t>
            </a:r>
            <a:endParaRPr lang="en-US" sz="2000" dirty="0" smtClean="0"/>
          </a:p>
          <a:p>
            <a:pPr lvl="1"/>
            <a:r>
              <a:rPr lang="en-US" sz="2000" dirty="0" smtClean="0"/>
              <a:t>Small motivation salary </a:t>
            </a:r>
            <a:r>
              <a:rPr lang="en-US" sz="2000" dirty="0"/>
              <a:t>from </a:t>
            </a:r>
            <a:r>
              <a:rPr lang="en-US" sz="2000" dirty="0" err="1"/>
              <a:t>Asvo</a:t>
            </a:r>
            <a:r>
              <a:rPr lang="en-US" sz="2000" dirty="0"/>
              <a:t> </a:t>
            </a:r>
            <a:r>
              <a:rPr lang="en-US" sz="2000" dirty="0" err="1" smtClean="0"/>
              <a:t>Nøtterøy</a:t>
            </a:r>
            <a:endParaRPr lang="en-US" sz="2000" dirty="0" smtClean="0"/>
          </a:p>
          <a:p>
            <a:pPr marL="393192" lvl="1" indent="0">
              <a:buNone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Apprentices</a:t>
            </a:r>
          </a:p>
          <a:p>
            <a:pPr lvl="1"/>
            <a:r>
              <a:rPr lang="en-US" sz="2000" dirty="0" smtClean="0"/>
              <a:t>2 years contract</a:t>
            </a:r>
          </a:p>
          <a:p>
            <a:pPr marL="393192" lvl="1" indent="0">
              <a:buNone/>
            </a:pPr>
            <a:endParaRPr lang="nb-NO" sz="2000" b="1" dirty="0"/>
          </a:p>
          <a:p>
            <a:pPr marL="109728" indent="0">
              <a:buNone/>
            </a:pPr>
            <a:r>
              <a:rPr lang="en-US" sz="4000" dirty="0"/>
              <a:t> </a:t>
            </a:r>
            <a:endParaRPr lang="nb-NO" sz="4000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Our </a:t>
            </a:r>
            <a:r>
              <a:rPr lang="nb-NO" sz="2800" dirty="0" err="1" smtClean="0"/>
              <a:t>schemes</a:t>
            </a:r>
            <a:r>
              <a:rPr lang="nb-NO" sz="2800" dirty="0" smtClean="0"/>
              <a:t>: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4540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7 </a:t>
            </a:r>
            <a:r>
              <a:rPr lang="en-US" sz="2000" dirty="0"/>
              <a:t>placement reserved for short term clarification (max 3 </a:t>
            </a:r>
            <a:r>
              <a:rPr lang="en-US" sz="2000" dirty="0" err="1"/>
              <a:t>mnd</a:t>
            </a:r>
            <a:r>
              <a:rPr lang="en-US" sz="2000" dirty="0"/>
              <a:t>)</a:t>
            </a:r>
            <a:endParaRPr lang="nb-NO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16 </a:t>
            </a:r>
            <a:r>
              <a:rPr lang="en-US" sz="2000" dirty="0"/>
              <a:t>placement earmarked for persons significantly reduced working ability (long term, 2 years)</a:t>
            </a:r>
            <a:endParaRPr lang="nb-NO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48 </a:t>
            </a:r>
            <a:r>
              <a:rPr lang="en-US" sz="2000" dirty="0"/>
              <a:t>other placements reserved for long term supported employment </a:t>
            </a:r>
            <a:r>
              <a:rPr lang="en-US" sz="2000" dirty="0" smtClean="0"/>
              <a:t>schemes (</a:t>
            </a:r>
            <a:r>
              <a:rPr lang="en-US" sz="2000" dirty="0"/>
              <a:t>max 3 years)</a:t>
            </a:r>
            <a:endParaRPr lang="nb-NO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22 in the Immigrant women project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9  persons in the youth project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Salary </a:t>
            </a:r>
            <a:r>
              <a:rPr lang="en-US" sz="2000" dirty="0"/>
              <a:t>from </a:t>
            </a:r>
            <a:r>
              <a:rPr lang="en-US" sz="2000" dirty="0" err="1"/>
              <a:t>Nav</a:t>
            </a:r>
            <a:endParaRPr lang="nb-NO" sz="2000" dirty="0"/>
          </a:p>
          <a:p>
            <a:pPr>
              <a:buFont typeface="Arial" pitchFamily="34" charset="0"/>
              <a:buChar char="•"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1119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95" y="1481138"/>
            <a:ext cx="6543610" cy="4525962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So, </a:t>
            </a:r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new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24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nb-NO" sz="2000" dirty="0"/>
              <a:t>personal and </a:t>
            </a:r>
            <a:r>
              <a:rPr lang="nb-NO" sz="2000" dirty="0" err="1"/>
              <a:t>professional</a:t>
            </a:r>
            <a:r>
              <a:rPr lang="nb-NO" sz="2000" dirty="0"/>
              <a:t> </a:t>
            </a:r>
            <a:r>
              <a:rPr lang="nb-NO" sz="2000" dirty="0" err="1" smtClean="0"/>
              <a:t>development</a:t>
            </a: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endParaRPr lang="nb-NO" sz="2000" dirty="0"/>
          </a:p>
          <a:p>
            <a:pPr lvl="0">
              <a:buFont typeface="Arial" pitchFamily="34" charset="0"/>
              <a:buChar char="•"/>
            </a:pPr>
            <a:r>
              <a:rPr lang="nb-NO" sz="2000" dirty="0" err="1"/>
              <a:t>individualized</a:t>
            </a:r>
            <a:r>
              <a:rPr lang="nb-NO" sz="2000" dirty="0"/>
              <a:t> training </a:t>
            </a:r>
            <a:r>
              <a:rPr lang="nb-NO" sz="2000" dirty="0" err="1"/>
              <a:t>adapted</a:t>
            </a:r>
            <a:r>
              <a:rPr lang="nb-NO" sz="2000" dirty="0"/>
              <a:t> </a:t>
            </a:r>
            <a:r>
              <a:rPr lang="nb-NO" sz="2000" dirty="0" smtClean="0"/>
              <a:t>to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labormarket</a:t>
            </a:r>
            <a:endParaRPr lang="nb-NO" sz="2000" dirty="0" smtClean="0"/>
          </a:p>
          <a:p>
            <a:pPr marL="109728" lvl="0" indent="0">
              <a:buNone/>
            </a:pP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r>
              <a:rPr lang="nb-NO" sz="2000" dirty="0" err="1"/>
              <a:t>quality</a:t>
            </a:r>
            <a:r>
              <a:rPr lang="nb-NO" sz="2000" dirty="0"/>
              <a:t> </a:t>
            </a:r>
            <a:r>
              <a:rPr lang="nb-NO" sz="2000" dirty="0" err="1"/>
              <a:t>certification</a:t>
            </a:r>
            <a:endParaRPr lang="nb-NO" sz="2000" dirty="0"/>
          </a:p>
          <a:p>
            <a:pPr lvl="0">
              <a:buFont typeface="Arial" pitchFamily="34" charset="0"/>
              <a:buChar char="•"/>
            </a:pP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r>
              <a:rPr lang="nb-NO" sz="2000" dirty="0" err="1" smtClean="0"/>
              <a:t>Ordinary</a:t>
            </a:r>
            <a:r>
              <a:rPr lang="nb-NO" sz="2000" dirty="0" smtClean="0"/>
              <a:t> </a:t>
            </a:r>
            <a:r>
              <a:rPr lang="nb-NO" sz="2000" dirty="0" err="1" smtClean="0"/>
              <a:t>tasks</a:t>
            </a:r>
            <a:r>
              <a:rPr lang="nb-NO" sz="2000" dirty="0" smtClean="0"/>
              <a:t> </a:t>
            </a:r>
            <a:r>
              <a:rPr lang="nb-NO" sz="2000" dirty="0"/>
              <a:t>and </a:t>
            </a:r>
            <a:r>
              <a:rPr lang="nb-NO" sz="2000" dirty="0" err="1" smtClean="0"/>
              <a:t>production</a:t>
            </a:r>
            <a:r>
              <a:rPr lang="nb-NO" sz="2000" dirty="0"/>
              <a:t> </a:t>
            </a:r>
            <a:r>
              <a:rPr lang="nb-NO" sz="2000" dirty="0" err="1"/>
              <a:t>equipment</a:t>
            </a:r>
            <a:endParaRPr lang="nb-NO" sz="2000" dirty="0"/>
          </a:p>
          <a:p>
            <a:pPr marL="109728" lvl="0" indent="0">
              <a:buNone/>
            </a:pPr>
            <a:endParaRPr lang="nb-NO" sz="2000" dirty="0"/>
          </a:p>
          <a:p>
            <a:pPr lvl="0">
              <a:buFont typeface="Arial" pitchFamily="34" charset="0"/>
              <a:buChar char="•"/>
            </a:pPr>
            <a:r>
              <a:rPr lang="nb-NO" sz="2000" dirty="0"/>
              <a:t>Place </a:t>
            </a:r>
            <a:r>
              <a:rPr lang="nb-NO" sz="2000" dirty="0" err="1"/>
              <a:t>then</a:t>
            </a:r>
            <a:r>
              <a:rPr lang="nb-NO" sz="2000" dirty="0"/>
              <a:t> </a:t>
            </a:r>
            <a:r>
              <a:rPr lang="nb-NO" sz="2000" dirty="0" err="1"/>
              <a:t>train</a:t>
            </a:r>
            <a:endParaRPr lang="nb-NO" sz="2000" dirty="0"/>
          </a:p>
          <a:p>
            <a:pPr lvl="0">
              <a:buFont typeface="Arial" pitchFamily="34" charset="0"/>
              <a:buChar char="•"/>
            </a:pP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r>
              <a:rPr lang="nb-NO" sz="2000" dirty="0"/>
              <a:t>Close </a:t>
            </a:r>
            <a:r>
              <a:rPr lang="nb-NO" sz="2000" dirty="0" err="1" smtClean="0"/>
              <a:t>cooperation</a:t>
            </a:r>
            <a:r>
              <a:rPr lang="nb-NO" sz="2000" dirty="0" smtClean="0"/>
              <a:t> </a:t>
            </a:r>
            <a:r>
              <a:rPr lang="nb-NO" sz="2000" dirty="0" err="1" smtClean="0"/>
              <a:t>between</a:t>
            </a:r>
            <a:r>
              <a:rPr lang="nb-NO" sz="2000" dirty="0" smtClean="0"/>
              <a:t> </a:t>
            </a:r>
            <a:r>
              <a:rPr lang="nb-NO" sz="2000" dirty="0" err="1" smtClean="0"/>
              <a:t>production</a:t>
            </a:r>
            <a:r>
              <a:rPr lang="nb-NO" sz="2000" dirty="0"/>
              <a:t> </a:t>
            </a:r>
            <a:r>
              <a:rPr lang="nb-NO" sz="2000" dirty="0" smtClean="0"/>
              <a:t>managers and </a:t>
            </a:r>
            <a:r>
              <a:rPr lang="nb-NO" sz="2000" dirty="0" err="1" smtClean="0"/>
              <a:t>coaches</a:t>
            </a:r>
            <a:endParaRPr lang="nb-NO" sz="2000" dirty="0" smtClean="0"/>
          </a:p>
          <a:p>
            <a:pPr lvl="0">
              <a:buFont typeface="Arial" pitchFamily="34" charset="0"/>
              <a:buChar char="•"/>
            </a:pPr>
            <a:endParaRPr lang="nb-NO" sz="2000" dirty="0"/>
          </a:p>
          <a:p>
            <a:pPr lvl="0">
              <a:buFont typeface="Arial" pitchFamily="34" charset="0"/>
              <a:buChar char="•"/>
            </a:pPr>
            <a:r>
              <a:rPr lang="nb-NO" sz="2000" dirty="0" err="1" smtClean="0"/>
              <a:t>Focus</a:t>
            </a:r>
            <a:r>
              <a:rPr lang="nb-NO" sz="2000" dirty="0" smtClean="0"/>
              <a:t> </a:t>
            </a:r>
            <a:r>
              <a:rPr lang="nb-NO" sz="2000" dirty="0" err="1" smtClean="0"/>
              <a:t>on</a:t>
            </a:r>
            <a:r>
              <a:rPr lang="nb-NO" sz="2000" dirty="0"/>
              <a:t> </a:t>
            </a:r>
            <a:r>
              <a:rPr lang="nb-NO" sz="2000" dirty="0" err="1" smtClean="0"/>
              <a:t>guidance</a:t>
            </a:r>
            <a:r>
              <a:rPr lang="nb-NO" sz="2000" dirty="0" smtClean="0"/>
              <a:t> </a:t>
            </a:r>
            <a:r>
              <a:rPr lang="nb-NO" sz="2000" dirty="0"/>
              <a:t>skills for all </a:t>
            </a:r>
            <a:r>
              <a:rPr lang="nb-NO" sz="2000" dirty="0" err="1" smtClean="0"/>
              <a:t>ordinary</a:t>
            </a:r>
            <a:r>
              <a:rPr lang="nb-NO" sz="2000" dirty="0" smtClean="0"/>
              <a:t> </a:t>
            </a:r>
            <a:r>
              <a:rPr lang="nb-NO" sz="2000" dirty="0" err="1" smtClean="0"/>
              <a:t>employees</a:t>
            </a:r>
            <a:endParaRPr lang="nb-NO" sz="2000" dirty="0" smtClean="0"/>
          </a:p>
          <a:p>
            <a:pPr marL="109728" lv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68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nneskelig">
  <a:themeElements>
    <a:clrScheme name="Egendefinert 3">
      <a:dk1>
        <a:srgbClr val="546321"/>
      </a:dk1>
      <a:lt1>
        <a:srgbClr val="FFFFFF"/>
      </a:lt1>
      <a:dk2>
        <a:srgbClr val="716B00"/>
      </a:dk2>
      <a:lt2>
        <a:srgbClr val="C8D98D"/>
      </a:lt2>
      <a:accent1>
        <a:srgbClr val="546321"/>
      </a:accent1>
      <a:accent2>
        <a:srgbClr val="546321"/>
      </a:accent2>
      <a:accent3>
        <a:srgbClr val="7E9532"/>
      </a:accent3>
      <a:accent4>
        <a:srgbClr val="546321"/>
      </a:accent4>
      <a:accent5>
        <a:srgbClr val="7E9532"/>
      </a:accent5>
      <a:accent6>
        <a:srgbClr val="A5C249"/>
      </a:accent6>
      <a:hlink>
        <a:srgbClr val="7E9532"/>
      </a:hlink>
      <a:folHlink>
        <a:srgbClr val="7E9532"/>
      </a:folHlink>
    </a:clrScheme>
    <a:fontScheme name="Menneskelig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enneskelig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1865</TotalTime>
  <Words>201</Words>
  <Application>Microsoft Office PowerPoint</Application>
  <PresentationFormat>Skjermfremvisning (4:3)</PresentationFormat>
  <Paragraphs>86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Lucida Sans Unicode</vt:lpstr>
      <vt:lpstr>Verdana</vt:lpstr>
      <vt:lpstr>Wingdings 2</vt:lpstr>
      <vt:lpstr>Wingdings 3</vt:lpstr>
      <vt:lpstr>Menneskelig</vt:lpstr>
      <vt:lpstr>     ASVO Nøtterøy AS</vt:lpstr>
      <vt:lpstr>PowerPoint-presentasjon</vt:lpstr>
      <vt:lpstr> Vision, core values, main product  and strategy</vt:lpstr>
      <vt:lpstr>       Operating</vt:lpstr>
      <vt:lpstr>Supported employment</vt:lpstr>
      <vt:lpstr>Our schemes:</vt:lpstr>
      <vt:lpstr>PowerPoint-presentasjon</vt:lpstr>
      <vt:lpstr>So, what is new?</vt:lpstr>
      <vt:lpstr> </vt:lpstr>
      <vt:lpstr>Believe</vt:lpstr>
      <vt:lpstr>Quality</vt:lpstr>
      <vt:lpstr>Reputation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Ingunn</dc:creator>
  <cp:lastModifiedBy>Simen Førsund</cp:lastModifiedBy>
  <cp:revision>69</cp:revision>
  <cp:lastPrinted>2014-06-03T10:52:40Z</cp:lastPrinted>
  <dcterms:created xsi:type="dcterms:W3CDTF">2011-01-29T17:27:33Z</dcterms:created>
  <dcterms:modified xsi:type="dcterms:W3CDTF">2015-02-20T07:57:45Z</dcterms:modified>
</cp:coreProperties>
</file>