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58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74" r:id="rId12"/>
    <p:sldId id="267" r:id="rId13"/>
  </p:sldIdLst>
  <p:sldSz cx="9144000" cy="6858000" type="screen4x3"/>
  <p:notesSz cx="6784975" cy="98567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564" y="-78"/>
      </p:cViewPr>
      <p:guideLst>
        <p:guide orient="horz" pos="310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CB8F7053-52B5-41C7-808E-5DCB3BF63B50}" type="datetimeFigureOut">
              <a:rPr lang="nb-NO" smtClean="0"/>
              <a:pPr/>
              <a:t>05.06.2014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6190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2496" y="936190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D347B55B-7876-4D02-B4D4-CF48CEFF7B6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0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3250" y="1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E54D6DEF-CC30-46E6-9555-916FBCAF0A49}" type="datetimeFigureOut">
              <a:rPr lang="nb-NO" smtClean="0"/>
              <a:pPr/>
              <a:t>05.06.2014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498" y="4681975"/>
            <a:ext cx="5427980" cy="4435554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3250" y="9362239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FD0466D3-BCCE-4A22-A5D2-C5DE1B7DA89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83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Tere</a:t>
            </a:r>
            <a:r>
              <a:rPr lang="nb-NO" dirty="0" smtClean="0"/>
              <a:t>, </a:t>
            </a:r>
            <a:r>
              <a:rPr lang="nb-NO" dirty="0" err="1" smtClean="0"/>
              <a:t>minu</a:t>
            </a:r>
            <a:r>
              <a:rPr lang="nb-NO" dirty="0" smtClean="0"/>
              <a:t> </a:t>
            </a:r>
            <a:r>
              <a:rPr lang="nb-NO" dirty="0" err="1" smtClean="0"/>
              <a:t>nimi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Ir ja ASVO , </a:t>
            </a:r>
            <a:r>
              <a:rPr lang="nb-NO" baseline="0" dirty="0" err="1" smtClean="0"/>
              <a:t>ma</a:t>
            </a:r>
            <a:r>
              <a:rPr lang="nb-NO" baseline="0" dirty="0" smtClean="0"/>
              <a:t> olen </a:t>
            </a:r>
            <a:r>
              <a:rPr lang="nb-NO" baseline="0" dirty="0" err="1" smtClean="0"/>
              <a:t>Norrast</a:t>
            </a:r>
            <a:endParaRPr lang="nb-NO" baseline="0" dirty="0" smtClean="0"/>
          </a:p>
          <a:p>
            <a:r>
              <a:rPr lang="nb-NO" baseline="0" dirty="0" err="1" smtClean="0"/>
              <a:t>Tename</a:t>
            </a:r>
            <a:r>
              <a:rPr lang="nb-NO" baseline="0" dirty="0" smtClean="0"/>
              <a:t> , et meid </a:t>
            </a:r>
            <a:r>
              <a:rPr lang="nb-NO" baseline="0" dirty="0" err="1" smtClean="0"/>
              <a:t>kutsuti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siia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tâna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God dag, jeg heter og kommer fra</a:t>
            </a:r>
          </a:p>
          <a:p>
            <a:r>
              <a:rPr lang="nb-NO" baseline="0" dirty="0" smtClean="0"/>
              <a:t>Takk for invitasjonen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Tânan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teid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tâhelepanu</a:t>
            </a:r>
            <a:r>
              <a:rPr lang="nb-NO" baseline="0" dirty="0" smtClean="0"/>
              <a:t> est</a:t>
            </a:r>
          </a:p>
          <a:p>
            <a:r>
              <a:rPr lang="nb-NO" baseline="0" dirty="0" smtClean="0"/>
              <a:t>Takk for oppmerksomheten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6D3-BCCE-4A22-A5D2-C5DE1B7DA89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14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6D3-BCCE-4A22-A5D2-C5DE1B7DA89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33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09737">
              <a:defRPr/>
            </a:pPr>
            <a:r>
              <a:rPr lang="nb-NO" dirty="0" smtClean="0"/>
              <a:t>14 arbeidsledere -</a:t>
            </a:r>
            <a:r>
              <a:rPr lang="nb-NO" baseline="0" dirty="0" smtClean="0"/>
              <a:t> </a:t>
            </a:r>
            <a:r>
              <a:rPr lang="nb-NO" dirty="0" smtClean="0"/>
              <a:t>krav 8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6D3-BCCE-4A22-A5D2-C5DE1B7DA892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Arbeidsrettede</a:t>
            </a:r>
            <a:r>
              <a:rPr lang="nb-NO" baseline="0" dirty="0" smtClean="0"/>
              <a:t> tiltak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6D3-BCCE-4A22-A5D2-C5DE1B7DA892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76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400" baseline="0" dirty="0" err="1" smtClean="0"/>
              <a:t>Tânan</a:t>
            </a:r>
            <a:r>
              <a:rPr lang="nb-NO" sz="2400" baseline="0" dirty="0" smtClean="0"/>
              <a:t> </a:t>
            </a:r>
            <a:r>
              <a:rPr lang="nb-NO" sz="2400" baseline="0" dirty="0" err="1" smtClean="0"/>
              <a:t>teid</a:t>
            </a:r>
            <a:r>
              <a:rPr lang="nb-NO" sz="2400" baseline="0" dirty="0" smtClean="0"/>
              <a:t> </a:t>
            </a:r>
            <a:r>
              <a:rPr lang="nb-NO" sz="2400" baseline="0" dirty="0" err="1" smtClean="0"/>
              <a:t>tâhelepanu</a:t>
            </a:r>
            <a:r>
              <a:rPr lang="nb-NO" sz="2400" baseline="0" dirty="0" smtClean="0"/>
              <a:t> est</a:t>
            </a:r>
          </a:p>
          <a:p>
            <a:r>
              <a:rPr lang="nb-NO" sz="2400" baseline="0" dirty="0" smtClean="0"/>
              <a:t>Takk for oppmerksomheten</a:t>
            </a:r>
          </a:p>
          <a:p>
            <a:r>
              <a:rPr lang="nb-NO" sz="2400" dirty="0" smtClean="0"/>
              <a:t>Fokus </a:t>
            </a:r>
            <a:r>
              <a:rPr lang="nb-NO" sz="2400" dirty="0"/>
              <a:t>på mennesker</a:t>
            </a:r>
          </a:p>
          <a:p>
            <a:r>
              <a:rPr lang="nb-NO" sz="2400" dirty="0"/>
              <a:t>Innovative</a:t>
            </a:r>
          </a:p>
          <a:p>
            <a:r>
              <a:rPr lang="nb-NO" sz="2400" dirty="0"/>
              <a:t>Fortsette strategi om bærekraftige avdelinger</a:t>
            </a:r>
          </a:p>
          <a:p>
            <a:pPr lvl="1"/>
            <a:r>
              <a:rPr lang="nb-NO" sz="2400" dirty="0"/>
              <a:t>Investere i arbeidsledelse og maskinelt utstyr</a:t>
            </a:r>
          </a:p>
          <a:p>
            <a:r>
              <a:rPr lang="nb-NO" sz="2400" dirty="0"/>
              <a:t>Behov flere VTA -plasser</a:t>
            </a:r>
          </a:p>
          <a:p>
            <a:pPr lvl="1"/>
            <a:r>
              <a:rPr lang="nb-NO" sz="2000" dirty="0"/>
              <a:t>Samarbeid med kommunene?</a:t>
            </a:r>
          </a:p>
          <a:p>
            <a:pPr lvl="1"/>
            <a:r>
              <a:rPr lang="nb-NO" sz="2000" dirty="0"/>
              <a:t>Arbeidsbase psykiatri?</a:t>
            </a:r>
          </a:p>
          <a:p>
            <a:pPr marL="341151" lvl="1" indent="-341151">
              <a:buFont typeface="Arial" pitchFamily="34" charset="0"/>
              <a:buChar char="•"/>
            </a:pPr>
            <a:r>
              <a:rPr lang="nb-NO" sz="2400" dirty="0" err="1"/>
              <a:t>Drop-outs</a:t>
            </a:r>
            <a:r>
              <a:rPr lang="nb-NO" sz="2400" dirty="0"/>
              <a:t>?</a:t>
            </a:r>
          </a:p>
          <a:p>
            <a:pPr marL="341151" lvl="1" indent="-341151">
              <a:buFont typeface="Arial" pitchFamily="34" charset="0"/>
              <a:buChar char="•"/>
            </a:pPr>
            <a:r>
              <a:rPr lang="nb-NO" sz="2400" dirty="0"/>
              <a:t>Opplæringskontor for lærerkandidater i </a:t>
            </a:r>
            <a:r>
              <a:rPr lang="nb-NO" sz="2400" dirty="0" err="1"/>
              <a:t>VTA-tiltaket</a:t>
            </a:r>
            <a:r>
              <a:rPr lang="nb-NO" sz="2400" dirty="0"/>
              <a:t>?</a:t>
            </a:r>
          </a:p>
          <a:p>
            <a:r>
              <a:rPr lang="nb-NO" sz="2400" dirty="0"/>
              <a:t>Kostnadseffektivt</a:t>
            </a:r>
          </a:p>
          <a:p>
            <a:r>
              <a:rPr lang="nb-NO" sz="2400" dirty="0"/>
              <a:t>Miljøfokus</a:t>
            </a:r>
          </a:p>
          <a:p>
            <a:r>
              <a:rPr lang="nb-NO" sz="2400" dirty="0"/>
              <a:t>Fortsette det positive samarbeidet med NAV og Nøtterøy og Tjøme kommuner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6D3-BCCE-4A22-A5D2-C5DE1B7DA892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ånds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ånds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ånds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tt linj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8B71C-8026-4E83-9EA6-8CB92FFBAFC9}" type="datetime1">
              <a:rPr lang="nb-NO" smtClean="0"/>
              <a:t>05.06.2014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Picture 4" descr="Asvo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04"/>
            <a:ext cx="1684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0" descr="logo color.jp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28604"/>
            <a:ext cx="1219200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7D1627-771C-4514-99E7-5B326DACC8BB}" type="datetime1">
              <a:rPr lang="nb-NO" smtClean="0"/>
              <a:t>05.06.2014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783A3-9CFE-40D9-ADFE-9D4498E47073}" type="datetime1">
              <a:rPr lang="nb-NO" smtClean="0"/>
              <a:t>05.06.2014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1F14D-F696-46E4-A330-F7F7F04C301D}" type="datetime1">
              <a:rPr lang="nb-NO" smtClean="0"/>
              <a:t>05.06.2014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pic>
        <p:nvPicPr>
          <p:cNvPr id="8" name="Picture 4" descr="Asvo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04"/>
            <a:ext cx="1684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0" descr="logo color.jpg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5949280"/>
            <a:ext cx="1219200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30036-F153-4ED0-AABF-DE18C941C7AF}" type="datetime1">
              <a:rPr lang="nb-NO" smtClean="0"/>
              <a:t>05.06.2014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Vinkelteg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teg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547EF-7EAB-4032-94D5-F7A5CCE52FFA}" type="datetime1">
              <a:rPr lang="nb-NO" smtClean="0"/>
              <a:t>05.06.2014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0E72E-047D-448C-A6B6-698F47F2A6D7}" type="datetime1">
              <a:rPr lang="nb-NO" smtClean="0"/>
              <a:t>05.06.2014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0CB76-E233-4BA8-855E-E56923F511F2}" type="datetime1">
              <a:rPr lang="nb-NO" smtClean="0"/>
              <a:t>05.06.2014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77BBC-E49C-4A3E-B522-0CC141F53A4B}" type="datetime1">
              <a:rPr lang="nb-NO" smtClean="0"/>
              <a:t>05.06.2014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12DE7C-9199-4E6F-8F09-E2A9F2ACC4A0}" type="datetime1">
              <a:rPr lang="nb-NO" smtClean="0"/>
              <a:t>05.06.2014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8C0FCE-7A63-476B-B98B-8D7D1030175D}" type="datetime1">
              <a:rPr lang="nb-NO" smtClean="0"/>
              <a:t>05.06.2014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tt linj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teg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teg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ånds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tt linj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8DA814-722A-495B-9957-472F727968FB}" type="datetime1">
              <a:rPr lang="nb-NO" smtClean="0"/>
              <a:t>05.06.2014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3717032"/>
            <a:ext cx="856895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Conference </a:t>
            </a:r>
            <a:br>
              <a:rPr lang="nb-NO" sz="3600" dirty="0" smtClean="0"/>
            </a:br>
            <a:r>
              <a:rPr lang="nb-NO" sz="3600" dirty="0" err="1" smtClean="0"/>
              <a:t>Tammistu</a:t>
            </a:r>
            <a:r>
              <a:rPr lang="nb-NO" sz="3600" dirty="0" smtClean="0"/>
              <a:t> </a:t>
            </a:r>
            <a:r>
              <a:rPr lang="nb-NO" sz="3600" dirty="0" err="1" smtClean="0"/>
              <a:t>center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«Fight for </a:t>
            </a:r>
            <a:r>
              <a:rPr lang="nb-NO" sz="3600" dirty="0" err="1" smtClean="0"/>
              <a:t>ability</a:t>
            </a:r>
            <a:r>
              <a:rPr lang="nb-NO" sz="3600" dirty="0" smtClean="0"/>
              <a:t>»</a:t>
            </a:r>
            <a:br>
              <a:rPr lang="nb-NO" sz="3600" dirty="0" smtClean="0"/>
            </a:br>
            <a:r>
              <a:rPr lang="nb-NO" sz="3600" dirty="0" smtClean="0"/>
              <a:t>5-6 </a:t>
            </a:r>
            <a:r>
              <a:rPr lang="nb-NO" sz="3600" dirty="0" err="1" smtClean="0"/>
              <a:t>th</a:t>
            </a:r>
            <a:r>
              <a:rPr lang="nb-NO" sz="3600" dirty="0" smtClean="0"/>
              <a:t> </a:t>
            </a:r>
            <a:r>
              <a:rPr lang="nb-NO" sz="3600" dirty="0" err="1" smtClean="0"/>
              <a:t>june</a:t>
            </a:r>
            <a:r>
              <a:rPr lang="nb-NO" sz="3600" dirty="0" smtClean="0"/>
              <a:t> 2014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3600" dirty="0" smtClean="0">
                <a:solidFill>
                  <a:schemeClr val="accent1"/>
                </a:solidFill>
              </a:rPr>
              <a:t>ASVO Nøtterøy </a:t>
            </a:r>
            <a:r>
              <a:rPr lang="nb-NO" sz="3600" dirty="0" err="1" smtClean="0">
                <a:solidFill>
                  <a:schemeClr val="accent1"/>
                </a:solidFill>
              </a:rPr>
              <a:t>ltd</a:t>
            </a:r>
            <a:r>
              <a:rPr lang="nb-NO" sz="4000" dirty="0" smtClean="0">
                <a:solidFill>
                  <a:schemeClr val="accent1"/>
                </a:solidFill>
              </a:rPr>
              <a:t/>
            </a:r>
            <a:br>
              <a:rPr lang="nb-NO" sz="4000" dirty="0" smtClean="0">
                <a:solidFill>
                  <a:schemeClr val="accent1"/>
                </a:solidFill>
              </a:rPr>
            </a:br>
            <a:r>
              <a:rPr lang="nb-NO" sz="4000" dirty="0" smtClean="0">
                <a:solidFill>
                  <a:schemeClr val="accent1"/>
                </a:solidFill>
              </a:rPr>
              <a:t/>
            </a:r>
            <a:br>
              <a:rPr lang="nb-NO" sz="4000" dirty="0" smtClean="0">
                <a:solidFill>
                  <a:schemeClr val="accent1"/>
                </a:solidFill>
              </a:rPr>
            </a:br>
            <a:r>
              <a:rPr lang="nb-NO" sz="3100" dirty="0" smtClean="0">
                <a:solidFill>
                  <a:schemeClr val="accent1"/>
                </a:solidFill>
              </a:rPr>
              <a:t>Simen Førsund, </a:t>
            </a:r>
            <a:r>
              <a:rPr lang="nb-NO" sz="3100" dirty="0" err="1" smtClean="0">
                <a:solidFill>
                  <a:schemeClr val="accent1"/>
                </a:solidFill>
              </a:rPr>
              <a:t>Rehabilitation</a:t>
            </a:r>
            <a:r>
              <a:rPr lang="nb-NO" sz="3100" dirty="0" smtClean="0">
                <a:solidFill>
                  <a:schemeClr val="accent1"/>
                </a:solidFill>
              </a:rPr>
              <a:t> manager </a:t>
            </a:r>
            <a:br>
              <a:rPr lang="nb-NO" sz="3100" dirty="0" smtClean="0">
                <a:solidFill>
                  <a:schemeClr val="accent1"/>
                </a:solidFill>
              </a:rPr>
            </a:br>
            <a:r>
              <a:rPr lang="nb-NO" sz="3100" dirty="0" smtClean="0">
                <a:solidFill>
                  <a:schemeClr val="accent1"/>
                </a:solidFill>
              </a:rPr>
              <a:t>Ingunn Rogstad, </a:t>
            </a:r>
            <a:r>
              <a:rPr lang="nb-NO" sz="3100" dirty="0" err="1" smtClean="0">
                <a:solidFill>
                  <a:schemeClr val="accent1"/>
                </a:solidFill>
              </a:rPr>
              <a:t>Managing</a:t>
            </a:r>
            <a:r>
              <a:rPr lang="nb-NO" sz="3100" dirty="0" smtClean="0">
                <a:solidFill>
                  <a:schemeClr val="accent1"/>
                </a:solidFill>
              </a:rPr>
              <a:t> </a:t>
            </a:r>
            <a:r>
              <a:rPr lang="nb-NO" sz="3100" smtClean="0">
                <a:solidFill>
                  <a:schemeClr val="accent1"/>
                </a:solidFill>
              </a:rPr>
              <a:t>director</a:t>
            </a:r>
            <a:endParaRPr lang="nb-NO" sz="3100" dirty="0">
              <a:solidFill>
                <a:schemeClr val="accent1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102 </a:t>
            </a:r>
            <a:r>
              <a:rPr lang="nb-NO" sz="2000" dirty="0"/>
              <a:t>persons </a:t>
            </a:r>
            <a:r>
              <a:rPr lang="nb-NO" sz="2000" dirty="0" err="1" smtClean="0"/>
              <a:t>through</a:t>
            </a:r>
            <a:r>
              <a:rPr lang="nb-NO" sz="2000" dirty="0"/>
              <a:t> </a:t>
            </a:r>
            <a:r>
              <a:rPr lang="nb-NO" sz="2000" dirty="0" err="1" smtClean="0"/>
              <a:t>our</a:t>
            </a:r>
            <a:r>
              <a:rPr lang="nb-NO" sz="2000" dirty="0" smtClean="0"/>
              <a:t> </a:t>
            </a:r>
            <a:r>
              <a:rPr lang="nb-NO" sz="2000" dirty="0"/>
              <a:t>system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20 </a:t>
            </a:r>
            <a:r>
              <a:rPr lang="en-US" sz="2000" dirty="0"/>
              <a:t>persons </a:t>
            </a:r>
            <a:r>
              <a:rPr lang="en-US" sz="2000" dirty="0" smtClean="0"/>
              <a:t>job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31 persons external </a:t>
            </a:r>
            <a:r>
              <a:rPr lang="en-US" sz="2000" dirty="0" err="1" smtClean="0"/>
              <a:t>jobtraining</a:t>
            </a: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/>
              <a:t>persons </a:t>
            </a:r>
            <a:r>
              <a:rPr lang="en-US" sz="2000" dirty="0" smtClean="0"/>
              <a:t>education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23 persons on </a:t>
            </a:r>
            <a:r>
              <a:rPr lang="nb-NO" sz="2000" dirty="0" err="1"/>
              <a:t>social</a:t>
            </a:r>
            <a:r>
              <a:rPr lang="nb-NO" sz="2000" dirty="0"/>
              <a:t> </a:t>
            </a:r>
            <a:r>
              <a:rPr lang="nb-NO" sz="2000" dirty="0" err="1" smtClean="0"/>
              <a:t>security</a:t>
            </a: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19 persons illness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1 person drop </a:t>
            </a:r>
            <a:r>
              <a:rPr lang="en-US" sz="2000" dirty="0"/>
              <a:t>out</a:t>
            </a:r>
            <a:endParaRPr lang="nb-NO" sz="2000" dirty="0"/>
          </a:p>
          <a:p>
            <a:pPr marL="109728" indent="0">
              <a:buNone/>
            </a:pPr>
            <a:r>
              <a:rPr lang="en-US" sz="2000" dirty="0"/>
              <a:t> </a:t>
            </a:r>
            <a:endParaRPr lang="nb-NO" sz="2000" dirty="0"/>
          </a:p>
          <a:p>
            <a:pPr marL="109728" indent="0">
              <a:buNone/>
            </a:pPr>
            <a:r>
              <a:rPr lang="en-US" sz="2000" dirty="0"/>
              <a:t> </a:t>
            </a:r>
            <a:endParaRPr lang="nb-NO" sz="2000" dirty="0"/>
          </a:p>
          <a:p>
            <a:pPr marL="109728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sz="3100" dirty="0" err="1"/>
              <a:t>Results</a:t>
            </a:r>
            <a:r>
              <a:rPr lang="nb-NO" sz="3100" dirty="0"/>
              <a:t> </a:t>
            </a:r>
            <a:r>
              <a:rPr lang="nb-NO" sz="3100" dirty="0" smtClean="0"/>
              <a:t>2013: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7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07704" y="1844824"/>
            <a:ext cx="6027440" cy="4032448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1900" dirty="0" smtClean="0"/>
          </a:p>
          <a:p>
            <a:r>
              <a:rPr lang="nb-NO" sz="2800" dirty="0" err="1" smtClean="0"/>
              <a:t>Youth</a:t>
            </a:r>
            <a:endParaRPr lang="nb-NO" sz="2800" dirty="0" smtClean="0"/>
          </a:p>
          <a:p>
            <a:pPr>
              <a:buNone/>
            </a:pPr>
            <a:endParaRPr lang="nb-NO" sz="2800" dirty="0" smtClean="0"/>
          </a:p>
          <a:p>
            <a:r>
              <a:rPr lang="nb-NO" sz="2800" dirty="0" err="1" smtClean="0"/>
              <a:t>Psychiatry</a:t>
            </a:r>
            <a:endParaRPr lang="nb-NO" sz="2800" dirty="0" smtClean="0"/>
          </a:p>
          <a:p>
            <a:endParaRPr lang="nb-NO" sz="2800" dirty="0" smtClean="0"/>
          </a:p>
          <a:p>
            <a:r>
              <a:rPr lang="nb-NO" sz="2800" dirty="0" err="1" smtClean="0"/>
              <a:t>Apprenticies</a:t>
            </a:r>
            <a:endParaRPr lang="nb-NO" sz="2800" dirty="0" smtClean="0"/>
          </a:p>
          <a:p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7704" y="1412776"/>
            <a:ext cx="6027440" cy="576064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Development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85842"/>
            <a:ext cx="10801389" cy="810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3"/>
          </a:xfrm>
        </p:spPr>
        <p:txBody>
          <a:bodyPr>
            <a:noAutofit/>
          </a:bodyPr>
          <a:lstStyle/>
          <a:p>
            <a:pPr fontAlgn="t">
              <a:buNone/>
            </a:pPr>
            <a:endParaRPr lang="en-US" sz="2800" b="1" dirty="0" smtClean="0"/>
          </a:p>
          <a:p>
            <a:pPr fontAlgn="t">
              <a:buNone/>
            </a:pPr>
            <a:r>
              <a:rPr lang="en-US" sz="2800" b="1" dirty="0" smtClean="0"/>
              <a:t>About ASVO </a:t>
            </a:r>
            <a:r>
              <a:rPr lang="en-US" sz="2800" b="1" dirty="0" err="1" smtClean="0"/>
              <a:t>Nøtterøy</a:t>
            </a:r>
            <a:r>
              <a:rPr lang="en-US" sz="2800" b="1" dirty="0" smtClean="0"/>
              <a:t> ltd</a:t>
            </a:r>
            <a:endParaRPr lang="en-US" sz="2800" dirty="0" smtClean="0"/>
          </a:p>
          <a:p>
            <a:pPr fontAlgn="t"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ASVO </a:t>
            </a:r>
            <a:r>
              <a:rPr lang="en-US" sz="1800" dirty="0" err="1" smtClean="0"/>
              <a:t>Nøtterøy</a:t>
            </a:r>
            <a:r>
              <a:rPr lang="en-US" sz="1800" dirty="0" smtClean="0"/>
              <a:t> ltd is 100% owned by the municipality of </a:t>
            </a:r>
            <a:r>
              <a:rPr lang="en-US" sz="1800" dirty="0" err="1" smtClean="0"/>
              <a:t>Nøtterøy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ASVO </a:t>
            </a:r>
            <a:r>
              <a:rPr lang="en-US" sz="1800" b="1" dirty="0" err="1" smtClean="0"/>
              <a:t>Nøtterøy</a:t>
            </a:r>
            <a:r>
              <a:rPr lang="en-US" sz="1800" b="1" dirty="0" smtClean="0"/>
              <a:t> ltd. offers: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• clarification – individual needs assessment</a:t>
            </a:r>
            <a:br>
              <a:rPr lang="en-US" sz="1800" dirty="0" smtClean="0"/>
            </a:br>
            <a:r>
              <a:rPr lang="en-US" sz="1800" dirty="0" smtClean="0"/>
              <a:t>• work education, </a:t>
            </a:r>
            <a:r>
              <a:rPr lang="en-US" sz="1800" dirty="0" err="1" smtClean="0"/>
              <a:t>apprenticies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dirty="0" smtClean="0"/>
              <a:t>• lasting adapted work in </a:t>
            </a:r>
            <a:r>
              <a:rPr lang="en-US" sz="1800" dirty="0"/>
              <a:t>a sheltered environment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• supported employment</a:t>
            </a:r>
            <a:br>
              <a:rPr lang="en-US" sz="1800" dirty="0" smtClean="0"/>
            </a:br>
            <a:r>
              <a:rPr lang="en-US" sz="1800" dirty="0" smtClean="0"/>
              <a:t>• job-training in a sheltered environment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company delivers products for wholesale or retail, and acts according to businesslike principles. </a:t>
            </a:r>
            <a:br>
              <a:rPr lang="en-US" sz="1800" dirty="0" smtClean="0"/>
            </a:br>
            <a:r>
              <a:rPr lang="en-US" sz="1800" dirty="0" smtClean="0"/>
              <a:t>We cooperate closely with the employment agency, the social security office and the psychiatric services.</a:t>
            </a:r>
            <a:endParaRPr lang="en-US" sz="18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03648" y="1196752"/>
            <a:ext cx="7056784" cy="5159496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Vision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Work </a:t>
            </a:r>
            <a:r>
              <a:rPr lang="en-US" sz="2000" dirty="0"/>
              <a:t>and quality of </a:t>
            </a:r>
            <a:r>
              <a:rPr lang="en-US" sz="2000" dirty="0" smtClean="0"/>
              <a:t>life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Our core values:</a:t>
            </a:r>
            <a:br>
              <a:rPr lang="en-US" sz="2000" b="1" dirty="0" smtClean="0"/>
            </a:br>
            <a:r>
              <a:rPr lang="en-US" sz="2000" dirty="0" smtClean="0"/>
              <a:t>Equality - Respect - Innovation</a:t>
            </a:r>
            <a:endParaRPr lang="nb-NO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Main product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Work first - meaningful  work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Quality </a:t>
            </a:r>
            <a:r>
              <a:rPr lang="en-US" sz="2000" b="1" dirty="0" err="1" smtClean="0"/>
              <a:t>sertificated</a:t>
            </a:r>
            <a:r>
              <a:rPr lang="en-US" sz="2000" b="1" dirty="0" smtClean="0"/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/>
              <a:t>European standard for social services </a:t>
            </a:r>
            <a:endParaRPr lang="nb-NO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0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Strategy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High quality of services and products</a:t>
            </a:r>
            <a:br>
              <a:rPr lang="en-US" sz="2000" dirty="0" smtClean="0"/>
            </a:br>
            <a:r>
              <a:rPr lang="en-US" sz="2000" dirty="0" smtClean="0"/>
              <a:t>Investment in </a:t>
            </a:r>
            <a:r>
              <a:rPr lang="nb-NO" sz="2000" dirty="0" err="1" smtClean="0"/>
              <a:t>competence</a:t>
            </a:r>
            <a:r>
              <a:rPr lang="nb-NO" sz="2000" dirty="0" smtClean="0"/>
              <a:t> </a:t>
            </a:r>
            <a:r>
              <a:rPr lang="en-US" sz="2000" dirty="0" smtClean="0"/>
              <a:t>and developing jobs</a:t>
            </a:r>
            <a:endParaRPr lang="nb-NO" sz="20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nb-NO" sz="2400" dirty="0" smtClean="0">
              <a:latin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2400" b="1" dirty="0" smtClean="0">
              <a:latin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2400" b="1" dirty="0" smtClean="0">
              <a:latin typeface="Arial" pitchFamily="34" charset="0"/>
            </a:endParaRP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7DC263-C47B-41F0-94FE-D258E2C4ED66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0"/>
            <a:ext cx="6048672" cy="1143000"/>
          </a:xfrm>
        </p:spPr>
        <p:txBody>
          <a:bodyPr>
            <a:normAutofit/>
          </a:bodyPr>
          <a:lstStyle/>
          <a:p>
            <a:pPr lvl="0"/>
            <a:r>
              <a:rPr lang="nb-NO" b="1" dirty="0" smtClean="0">
                <a:latin typeface="Arial" pitchFamily="34" charset="0"/>
              </a:rPr>
              <a:t/>
            </a:r>
            <a:br>
              <a:rPr lang="nb-NO" b="1" dirty="0" smtClean="0">
                <a:latin typeface="Arial" pitchFamily="34" charset="0"/>
              </a:rPr>
            </a:br>
            <a:r>
              <a:rPr lang="nb-NO" sz="2800" dirty="0" err="1" smtClean="0"/>
              <a:t>Vision</a:t>
            </a:r>
            <a:r>
              <a:rPr lang="nb-NO" sz="2800" dirty="0" smtClean="0"/>
              <a:t>, </a:t>
            </a:r>
            <a:r>
              <a:rPr lang="nb-NO" sz="2800" dirty="0" err="1" smtClean="0"/>
              <a:t>core</a:t>
            </a:r>
            <a:r>
              <a:rPr lang="nb-NO" sz="2800" dirty="0" smtClean="0"/>
              <a:t> </a:t>
            </a:r>
            <a:r>
              <a:rPr lang="nb-NO" sz="2800" dirty="0" err="1" smtClean="0"/>
              <a:t>values</a:t>
            </a:r>
            <a:r>
              <a:rPr lang="nb-NO" sz="2800" dirty="0" smtClean="0"/>
              <a:t> and </a:t>
            </a:r>
            <a:r>
              <a:rPr lang="nb-NO" sz="2800" dirty="0" err="1" smtClean="0"/>
              <a:t>strategy</a:t>
            </a:r>
            <a:endParaRPr lang="nb-NO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60066"/>
          </a:xfrm>
        </p:spPr>
        <p:txBody>
          <a:bodyPr>
            <a:normAutofit/>
          </a:bodyPr>
          <a:lstStyle/>
          <a:p>
            <a:r>
              <a:rPr lang="nb-NO" dirty="0" smtClean="0"/>
              <a:t>64 </a:t>
            </a:r>
            <a:r>
              <a:rPr lang="nb-NO" dirty="0" err="1" smtClean="0"/>
              <a:t>employees</a:t>
            </a:r>
            <a:endParaRPr lang="nb-NO" dirty="0" smtClean="0"/>
          </a:p>
          <a:p>
            <a:pPr lvl="1"/>
            <a:r>
              <a:rPr lang="nb-NO" dirty="0" smtClean="0"/>
              <a:t>26 leaders</a:t>
            </a:r>
          </a:p>
          <a:p>
            <a:pPr lvl="2"/>
            <a:r>
              <a:rPr lang="nb-NO" dirty="0" smtClean="0"/>
              <a:t>13 </a:t>
            </a:r>
            <a:r>
              <a:rPr lang="nb-NO" dirty="0" err="1" smtClean="0"/>
              <a:t>production</a:t>
            </a:r>
            <a:r>
              <a:rPr lang="nb-NO" dirty="0" smtClean="0"/>
              <a:t> managers</a:t>
            </a:r>
          </a:p>
          <a:p>
            <a:pPr lvl="2"/>
            <a:r>
              <a:rPr lang="nb-NO" dirty="0" smtClean="0"/>
              <a:t>10 </a:t>
            </a:r>
            <a:r>
              <a:rPr lang="nb-NO" dirty="0" err="1" smtClean="0"/>
              <a:t>coaches</a:t>
            </a:r>
            <a:endParaRPr lang="nb-NO" dirty="0" smtClean="0"/>
          </a:p>
          <a:p>
            <a:pPr lvl="2"/>
            <a:r>
              <a:rPr lang="nb-NO" dirty="0" smtClean="0"/>
              <a:t>3 </a:t>
            </a:r>
            <a:r>
              <a:rPr lang="nb-NO" dirty="0" err="1" smtClean="0"/>
              <a:t>administration</a:t>
            </a:r>
            <a:r>
              <a:rPr lang="nb-NO" dirty="0" smtClean="0"/>
              <a:t> </a:t>
            </a:r>
          </a:p>
          <a:p>
            <a:pPr lvl="2"/>
            <a:endParaRPr lang="nb-NO" dirty="0" smtClean="0"/>
          </a:p>
          <a:p>
            <a:pPr lvl="1"/>
            <a:r>
              <a:rPr lang="nb-NO" dirty="0" smtClean="0"/>
              <a:t>38 </a:t>
            </a:r>
            <a:r>
              <a:rPr lang="nb-NO" dirty="0" err="1" smtClean="0"/>
              <a:t>workers</a:t>
            </a:r>
            <a:r>
              <a:rPr lang="nb-NO" dirty="0" smtClean="0"/>
              <a:t> (</a:t>
            </a:r>
            <a:r>
              <a:rPr lang="nb-NO" dirty="0" err="1" smtClean="0"/>
              <a:t>adapted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)</a:t>
            </a:r>
          </a:p>
          <a:p>
            <a:pPr lvl="1">
              <a:buNone/>
            </a:pPr>
            <a:endParaRPr lang="nb-NO" dirty="0" smtClean="0"/>
          </a:p>
          <a:p>
            <a:r>
              <a:rPr lang="nb-NO" dirty="0" smtClean="0"/>
              <a:t>90 </a:t>
            </a:r>
            <a:r>
              <a:rPr lang="nb-NO" dirty="0" err="1" smtClean="0"/>
              <a:t>job</a:t>
            </a:r>
            <a:r>
              <a:rPr lang="nb-NO" dirty="0" smtClean="0"/>
              <a:t> </a:t>
            </a:r>
            <a:r>
              <a:rPr lang="nb-NO" dirty="0" err="1" smtClean="0"/>
              <a:t>seekers</a:t>
            </a:r>
            <a:r>
              <a:rPr lang="nb-NO" dirty="0" smtClean="0"/>
              <a:t> </a:t>
            </a:r>
          </a:p>
          <a:p>
            <a:r>
              <a:rPr lang="nb-NO" dirty="0" smtClean="0"/>
              <a:t>6 different </a:t>
            </a:r>
            <a:r>
              <a:rPr lang="nb-NO" dirty="0" err="1" smtClean="0"/>
              <a:t>measures</a:t>
            </a:r>
            <a:endParaRPr lang="nb-NO" dirty="0" smtClean="0"/>
          </a:p>
          <a:p>
            <a:r>
              <a:rPr lang="nb-NO" dirty="0" smtClean="0"/>
              <a:t>6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departments</a:t>
            </a:r>
            <a:endParaRPr lang="nb-NO" dirty="0" smtClean="0"/>
          </a:p>
          <a:p>
            <a:pPr lvl="2"/>
            <a:endParaRPr lang="nb-NO" dirty="0" smtClean="0"/>
          </a:p>
          <a:p>
            <a:pPr lvl="2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7DC263-C47B-41F0-94FE-D258E2C4ED66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nb-NO" sz="2800" dirty="0" smtClean="0"/>
              <a:t>Operating</a:t>
            </a:r>
            <a:endParaRPr lang="nb-NO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pPr marL="109728" lvl="0" indent="0">
              <a:buNone/>
            </a:pPr>
            <a:r>
              <a:rPr lang="en-US" sz="2200" b="1" u="sng" dirty="0">
                <a:latin typeface="+mj-lt"/>
              </a:rPr>
              <a:t>Main target:</a:t>
            </a:r>
            <a:r>
              <a:rPr lang="en-US" sz="2200" b="1" dirty="0">
                <a:latin typeface="+mj-lt"/>
              </a:rPr>
              <a:t> Job first – </a:t>
            </a:r>
            <a:r>
              <a:rPr lang="en-US" sz="2200" b="1" dirty="0" err="1">
                <a:latin typeface="+mj-lt"/>
              </a:rPr>
              <a:t>encreased</a:t>
            </a:r>
            <a:r>
              <a:rPr lang="en-US" sz="2200" b="1" dirty="0">
                <a:latin typeface="+mj-lt"/>
              </a:rPr>
              <a:t> life quality through work</a:t>
            </a:r>
            <a:endParaRPr lang="nb-NO" sz="2200" b="1" dirty="0">
              <a:latin typeface="+mj-lt"/>
            </a:endParaRPr>
          </a:p>
          <a:p>
            <a:pPr lvl="0"/>
            <a:endParaRPr lang="nb-NO" sz="2200" b="1" dirty="0" smtClean="0">
              <a:latin typeface="+mj-lt"/>
            </a:endParaRPr>
          </a:p>
          <a:p>
            <a:pPr marL="109728" lvl="0" indent="0">
              <a:buNone/>
            </a:pPr>
            <a:r>
              <a:rPr lang="nb-NO" sz="2200" b="1" dirty="0" smtClean="0">
                <a:latin typeface="+mj-lt"/>
              </a:rPr>
              <a:t>Main </a:t>
            </a:r>
            <a:r>
              <a:rPr lang="nb-NO" sz="2200" b="1" dirty="0" err="1">
                <a:latin typeface="+mj-lt"/>
              </a:rPr>
              <a:t>contractors</a:t>
            </a:r>
            <a:r>
              <a:rPr lang="nb-NO" sz="2200" dirty="0">
                <a:latin typeface="+mj-lt"/>
              </a:rPr>
              <a:t>:</a:t>
            </a: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  <a:p>
            <a:pPr lvl="1"/>
            <a:r>
              <a:rPr lang="en-US" sz="2200" b="1" dirty="0" smtClean="0">
                <a:latin typeface="+mj-lt"/>
              </a:rPr>
              <a:t>NAV: </a:t>
            </a:r>
            <a:r>
              <a:rPr lang="en-US" sz="2200" dirty="0">
                <a:latin typeface="+mj-lt"/>
              </a:rPr>
              <a:t>The Norwegian </a:t>
            </a:r>
            <a:r>
              <a:rPr lang="en-US" sz="2200" dirty="0" err="1">
                <a:latin typeface="+mj-lt"/>
              </a:rPr>
              <a:t>Labour</a:t>
            </a:r>
            <a:r>
              <a:rPr lang="en-US" sz="2200" dirty="0">
                <a:latin typeface="+mj-lt"/>
              </a:rPr>
              <a:t> and Welfare Administration`s employment schemes</a:t>
            </a:r>
            <a:endParaRPr lang="nb-NO" sz="2200" dirty="0">
              <a:latin typeface="+mj-lt"/>
            </a:endParaRPr>
          </a:p>
          <a:p>
            <a:pPr lvl="1"/>
            <a:r>
              <a:rPr lang="nb-NO" sz="2200" b="1" dirty="0">
                <a:latin typeface="+mj-lt"/>
              </a:rPr>
              <a:t>Nøtterøy and Tjøme </a:t>
            </a:r>
            <a:r>
              <a:rPr lang="nb-NO" sz="2200" b="1" dirty="0" err="1">
                <a:latin typeface="+mj-lt"/>
              </a:rPr>
              <a:t>municipalities</a:t>
            </a:r>
            <a:endParaRPr lang="nb-NO" sz="2200" b="1" dirty="0">
              <a:latin typeface="+mj-lt"/>
            </a:endParaRP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  <a:p>
            <a:pPr lvl="1"/>
            <a:r>
              <a:rPr lang="nb-NO" sz="2200" dirty="0" smtClean="0">
                <a:latin typeface="+mj-lt"/>
              </a:rPr>
              <a:t>NAV </a:t>
            </a:r>
            <a:r>
              <a:rPr lang="nb-NO" sz="2200" dirty="0">
                <a:latin typeface="+mj-lt"/>
              </a:rPr>
              <a:t>and Nøtterøy/Tjøme </a:t>
            </a:r>
            <a:r>
              <a:rPr lang="nb-NO" sz="2200" dirty="0" err="1">
                <a:latin typeface="+mj-lt"/>
              </a:rPr>
              <a:t>municipalities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decides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which</a:t>
            </a:r>
            <a:r>
              <a:rPr lang="nb-NO" sz="2200" dirty="0">
                <a:latin typeface="+mj-lt"/>
              </a:rPr>
              <a:t> persons </a:t>
            </a:r>
            <a:r>
              <a:rPr lang="nb-NO" sz="2200" dirty="0" err="1">
                <a:latin typeface="+mj-lt"/>
              </a:rPr>
              <a:t>who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need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supported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employment</a:t>
            </a:r>
            <a:r>
              <a:rPr lang="nb-NO" sz="2200" dirty="0">
                <a:latin typeface="+mj-lt"/>
              </a:rPr>
              <a:t> </a:t>
            </a: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Supported</a:t>
            </a:r>
            <a:r>
              <a:rPr lang="nb-NO" sz="2800" dirty="0" smtClean="0"/>
              <a:t> </a:t>
            </a:r>
            <a:r>
              <a:rPr lang="nb-NO" sz="2800" dirty="0" err="1" smtClean="0"/>
              <a:t>employment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3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38 persons </a:t>
            </a:r>
            <a:r>
              <a:rPr lang="en-US" sz="2000" b="1" dirty="0"/>
              <a:t>in the permanent adapted work scheme</a:t>
            </a:r>
            <a:endParaRPr lang="nb-NO" sz="2000" b="1" dirty="0"/>
          </a:p>
          <a:p>
            <a:pPr lvl="1"/>
            <a:endParaRPr lang="en-US" sz="2000" b="1" dirty="0" smtClean="0"/>
          </a:p>
          <a:p>
            <a:pPr lvl="1"/>
            <a:r>
              <a:rPr lang="en-US" sz="2000" dirty="0" smtClean="0"/>
              <a:t>Working </a:t>
            </a:r>
            <a:r>
              <a:rPr lang="en-US" sz="2000" dirty="0"/>
              <a:t>contract</a:t>
            </a:r>
            <a:endParaRPr lang="nb-NO" sz="2000" dirty="0"/>
          </a:p>
          <a:p>
            <a:pPr lvl="1"/>
            <a:r>
              <a:rPr lang="en-US" sz="2000" dirty="0"/>
              <a:t>Participate 50 % </a:t>
            </a:r>
            <a:r>
              <a:rPr lang="en-US" sz="2000" dirty="0" err="1"/>
              <a:t>workingtime</a:t>
            </a:r>
            <a:endParaRPr lang="nb-NO" sz="2000" dirty="0"/>
          </a:p>
          <a:p>
            <a:pPr lvl="1"/>
            <a:r>
              <a:rPr lang="en-US" sz="2000" dirty="0"/>
              <a:t>Same rights as the common </a:t>
            </a:r>
            <a:r>
              <a:rPr lang="en-US" sz="2000" dirty="0" err="1"/>
              <a:t>labour</a:t>
            </a:r>
            <a:r>
              <a:rPr lang="en-US" sz="2000" dirty="0"/>
              <a:t> marked</a:t>
            </a:r>
            <a:endParaRPr lang="nb-NO" sz="2000" dirty="0"/>
          </a:p>
          <a:p>
            <a:pPr lvl="1"/>
            <a:r>
              <a:rPr lang="en-US" sz="2000" dirty="0"/>
              <a:t>Main salary form </a:t>
            </a:r>
            <a:r>
              <a:rPr lang="en-US" sz="2000" dirty="0" smtClean="0"/>
              <a:t>NAV</a:t>
            </a:r>
          </a:p>
          <a:p>
            <a:pPr lvl="1"/>
            <a:r>
              <a:rPr lang="en-US" sz="2000" dirty="0" smtClean="0"/>
              <a:t>Small motivation salary </a:t>
            </a:r>
            <a:r>
              <a:rPr lang="en-US" sz="2000" dirty="0"/>
              <a:t>from </a:t>
            </a:r>
            <a:r>
              <a:rPr lang="en-US" sz="2000" dirty="0" err="1"/>
              <a:t>Asvo</a:t>
            </a:r>
            <a:r>
              <a:rPr lang="en-US" sz="2000" dirty="0"/>
              <a:t> </a:t>
            </a:r>
            <a:r>
              <a:rPr lang="en-US" sz="2000" dirty="0" err="1" smtClean="0"/>
              <a:t>Nøtterøy</a:t>
            </a:r>
            <a:endParaRPr lang="en-US" sz="2000" dirty="0" smtClean="0"/>
          </a:p>
          <a:p>
            <a:pPr marL="393192" lvl="1" indent="0">
              <a:buNone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Apprentices</a:t>
            </a:r>
          </a:p>
          <a:p>
            <a:pPr lvl="1"/>
            <a:r>
              <a:rPr lang="en-US" sz="2000" dirty="0" smtClean="0"/>
              <a:t>2 years contract</a:t>
            </a:r>
          </a:p>
          <a:p>
            <a:pPr marL="393192" lvl="1" indent="0">
              <a:buNone/>
            </a:pPr>
            <a:endParaRPr lang="nb-NO" sz="2000" b="1" dirty="0"/>
          </a:p>
          <a:p>
            <a:pPr marL="109728" indent="0">
              <a:buNone/>
            </a:pPr>
            <a:r>
              <a:rPr lang="en-US" sz="4000" dirty="0"/>
              <a:t> </a:t>
            </a:r>
            <a:endParaRPr lang="nb-NO" sz="40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Our </a:t>
            </a:r>
            <a:r>
              <a:rPr lang="nb-NO" sz="2800" dirty="0" err="1" smtClean="0"/>
              <a:t>schemes</a:t>
            </a:r>
            <a:r>
              <a:rPr lang="nb-NO" sz="2800" dirty="0" smtClean="0"/>
              <a:t>: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0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7 </a:t>
            </a:r>
            <a:r>
              <a:rPr lang="en-US" sz="2000" dirty="0"/>
              <a:t>placement reserved for short term clarification (max 3 </a:t>
            </a:r>
            <a:r>
              <a:rPr lang="en-US" sz="2000" dirty="0" err="1"/>
              <a:t>mnd</a:t>
            </a:r>
            <a:r>
              <a:rPr lang="en-US" sz="2000" dirty="0"/>
              <a:t>)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10 </a:t>
            </a:r>
            <a:r>
              <a:rPr lang="en-US" sz="2000" dirty="0"/>
              <a:t>placement earmarked for persons with heavy </a:t>
            </a:r>
            <a:r>
              <a:rPr lang="en-US" sz="2000" dirty="0" smtClean="0"/>
              <a:t>psychiatric </a:t>
            </a:r>
            <a:r>
              <a:rPr lang="en-US" sz="2000" dirty="0"/>
              <a:t>diseases (long term, 2 years)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50 </a:t>
            </a:r>
            <a:r>
              <a:rPr lang="en-US" sz="2000" dirty="0"/>
              <a:t>other placements reserved for long term supported employment </a:t>
            </a:r>
            <a:r>
              <a:rPr lang="en-US" sz="2000" dirty="0" smtClean="0"/>
              <a:t>schemes (</a:t>
            </a:r>
            <a:r>
              <a:rPr lang="en-US" sz="2000" dirty="0"/>
              <a:t>max 3 years)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 immigrants women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   youth project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Salary </a:t>
            </a:r>
            <a:r>
              <a:rPr lang="en-US" sz="2000" dirty="0"/>
              <a:t>from </a:t>
            </a:r>
            <a:r>
              <a:rPr lang="en-US" sz="2000" dirty="0" smtClean="0"/>
              <a:t>N</a:t>
            </a:r>
            <a:r>
              <a:rPr lang="nb-NO" sz="2000" dirty="0" smtClean="0"/>
              <a:t>AV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Vocational</a:t>
            </a:r>
            <a:r>
              <a:rPr lang="nb-NO" sz="2800" dirty="0" smtClean="0"/>
              <a:t> </a:t>
            </a:r>
            <a:r>
              <a:rPr lang="nb-NO" sz="2800" dirty="0" err="1" smtClean="0"/>
              <a:t>measures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improved</a:t>
            </a:r>
            <a:r>
              <a:rPr lang="nb-NO" sz="2000" dirty="0" smtClean="0"/>
              <a:t> </a:t>
            </a:r>
            <a:r>
              <a:rPr lang="nb-NO" sz="2000" dirty="0" err="1"/>
              <a:t>qualifications</a:t>
            </a:r>
            <a:r>
              <a:rPr lang="nb-NO" sz="2000" dirty="0"/>
              <a:t> and </a:t>
            </a:r>
            <a:r>
              <a:rPr lang="nb-NO" sz="2000" dirty="0" err="1"/>
              <a:t>work</a:t>
            </a:r>
            <a:r>
              <a:rPr lang="nb-NO" sz="2000" dirty="0"/>
              <a:t> skills</a:t>
            </a:r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increased</a:t>
            </a:r>
            <a:r>
              <a:rPr lang="nb-NO" sz="2000" dirty="0" smtClean="0"/>
              <a:t> </a:t>
            </a:r>
            <a:r>
              <a:rPr lang="nb-NO" sz="2000" dirty="0" err="1"/>
              <a:t>opportunities</a:t>
            </a:r>
            <a:r>
              <a:rPr lang="nb-NO" sz="2000" dirty="0"/>
              <a:t> for </a:t>
            </a:r>
            <a:r>
              <a:rPr lang="nb-NO" sz="2000" dirty="0" err="1"/>
              <a:t>regular</a:t>
            </a:r>
            <a:r>
              <a:rPr lang="nb-NO" sz="2000" dirty="0"/>
              <a:t> </a:t>
            </a:r>
            <a:r>
              <a:rPr lang="nb-NO" sz="2000" dirty="0" err="1"/>
              <a:t>work</a:t>
            </a:r>
            <a:endParaRPr lang="nb-NO" sz="2000" dirty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/>
              <a:t>production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a </a:t>
            </a:r>
            <a:r>
              <a:rPr lang="nb-NO" sz="2000" dirty="0" err="1"/>
              <a:t>trained</a:t>
            </a:r>
            <a:r>
              <a:rPr lang="nb-NO" sz="2000" dirty="0"/>
              <a:t> </a:t>
            </a:r>
            <a:r>
              <a:rPr lang="nb-NO" sz="2000" dirty="0" err="1"/>
              <a:t>labour</a:t>
            </a:r>
            <a:r>
              <a:rPr lang="nb-NO" sz="2000" dirty="0"/>
              <a:t> pool</a:t>
            </a:r>
          </a:p>
          <a:p>
            <a:pPr lvl="0">
              <a:buFont typeface="Arial" pitchFamily="34" charset="0"/>
              <a:buChar char="•"/>
            </a:pPr>
            <a:endParaRPr lang="nb-NO" sz="2000" dirty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/>
              <a:t>prevention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unemployment</a:t>
            </a:r>
            <a:r>
              <a:rPr lang="nb-NO" sz="2000" dirty="0"/>
              <a:t> </a:t>
            </a:r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prevent</a:t>
            </a:r>
            <a:r>
              <a:rPr lang="nb-NO" sz="2000" dirty="0" smtClean="0"/>
              <a:t> </a:t>
            </a:r>
            <a:r>
              <a:rPr lang="nb-NO" sz="2000" dirty="0" err="1"/>
              <a:t>workers</a:t>
            </a:r>
            <a:r>
              <a:rPr lang="nb-NO" sz="2000" dirty="0"/>
              <a:t> from </a:t>
            </a:r>
            <a:r>
              <a:rPr lang="nb-NO" sz="2000" dirty="0" err="1"/>
              <a:t>leaving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labour</a:t>
            </a:r>
            <a:r>
              <a:rPr lang="nb-NO" sz="2000" dirty="0"/>
              <a:t> </a:t>
            </a:r>
            <a:r>
              <a:rPr lang="nb-NO" sz="2000" dirty="0" err="1"/>
              <a:t>market</a:t>
            </a:r>
            <a:endParaRPr lang="nb-NO" sz="20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sz="3100" dirty="0" smtClean="0"/>
              <a:t>10 </a:t>
            </a:r>
            <a:r>
              <a:rPr lang="nb-NO" sz="3100" dirty="0" err="1"/>
              <a:t>coaches</a:t>
            </a:r>
            <a:r>
              <a:rPr lang="nb-NO" sz="3100" dirty="0"/>
              <a:t> </a:t>
            </a:r>
            <a:r>
              <a:rPr lang="nb-NO" sz="3100" dirty="0" err="1"/>
              <a:t>will</a:t>
            </a:r>
            <a:r>
              <a:rPr lang="nb-NO" sz="3100" dirty="0"/>
              <a:t> </a:t>
            </a:r>
            <a:r>
              <a:rPr lang="nb-NO" sz="3100" dirty="0" err="1"/>
              <a:t>contribute</a:t>
            </a:r>
            <a:r>
              <a:rPr lang="nb-NO" sz="3100" dirty="0"/>
              <a:t> to</a:t>
            </a:r>
            <a:r>
              <a:rPr lang="nb-NO" dirty="0"/>
              <a:t>: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8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b-NO" sz="2000" dirty="0" err="1"/>
              <a:t>Individuall</a:t>
            </a:r>
            <a:r>
              <a:rPr lang="nb-NO" sz="2000" dirty="0"/>
              <a:t> </a:t>
            </a:r>
            <a:r>
              <a:rPr lang="nb-NO" sz="2000" dirty="0" err="1"/>
              <a:t>workingplan</a:t>
            </a:r>
            <a:endParaRPr lang="nb-NO" sz="2000" dirty="0"/>
          </a:p>
          <a:p>
            <a:pPr lvl="1">
              <a:buFont typeface="Arial" pitchFamily="34" charset="0"/>
              <a:buChar char="•"/>
            </a:pPr>
            <a:endParaRPr lang="nb-NO" sz="2000" dirty="0" smtClean="0"/>
          </a:p>
          <a:p>
            <a:pPr lvl="1">
              <a:buFont typeface="Arial" pitchFamily="34" charset="0"/>
              <a:buChar char="•"/>
            </a:pPr>
            <a:r>
              <a:rPr lang="nb-NO" sz="2000" dirty="0" err="1" smtClean="0"/>
              <a:t>Individuall</a:t>
            </a:r>
            <a:r>
              <a:rPr lang="nb-NO" sz="2000" dirty="0" smtClean="0"/>
              <a:t> </a:t>
            </a:r>
            <a:r>
              <a:rPr lang="nb-NO" sz="2000" dirty="0" err="1"/>
              <a:t>following</a:t>
            </a:r>
            <a:r>
              <a:rPr lang="nb-NO" sz="2000" dirty="0"/>
              <a:t>-up</a:t>
            </a:r>
          </a:p>
          <a:p>
            <a:pPr lvl="1">
              <a:buFont typeface="Arial" pitchFamily="34" charset="0"/>
              <a:buChar char="•"/>
            </a:pPr>
            <a:endParaRPr lang="nb-NO" sz="2000" dirty="0"/>
          </a:p>
          <a:p>
            <a:pPr lvl="1">
              <a:buFont typeface="Arial" pitchFamily="34" charset="0"/>
              <a:buChar char="•"/>
            </a:pPr>
            <a:r>
              <a:rPr lang="nb-NO" sz="2000" dirty="0" err="1" smtClean="0"/>
              <a:t>Work</a:t>
            </a:r>
            <a:r>
              <a:rPr lang="nb-NO" sz="2000" dirty="0" smtClean="0"/>
              <a:t> </a:t>
            </a:r>
            <a:r>
              <a:rPr lang="nb-NO" sz="2000" dirty="0" err="1"/>
              <a:t>eksperience</a:t>
            </a:r>
            <a:endParaRPr lang="nb-NO" sz="2000" dirty="0"/>
          </a:p>
          <a:p>
            <a:pPr lvl="1">
              <a:buFont typeface="Arial" pitchFamily="34" charset="0"/>
              <a:buChar char="•"/>
            </a:pPr>
            <a:endParaRPr lang="nb-NO" sz="2000" dirty="0" smtClean="0"/>
          </a:p>
          <a:p>
            <a:pPr lvl="2">
              <a:buFont typeface="Arial" pitchFamily="34" charset="0"/>
              <a:buChar char="•"/>
            </a:pPr>
            <a:r>
              <a:rPr lang="nb-NO" sz="1800" dirty="0" err="1" smtClean="0"/>
              <a:t>Internally</a:t>
            </a:r>
            <a:r>
              <a:rPr lang="nb-NO" sz="1800" dirty="0" smtClean="0"/>
              <a:t> </a:t>
            </a:r>
            <a:r>
              <a:rPr lang="nb-NO" sz="1800" dirty="0" err="1"/>
              <a:t>Asvo</a:t>
            </a:r>
            <a:r>
              <a:rPr lang="nb-NO" sz="1800" dirty="0"/>
              <a:t> Nøtterøy</a:t>
            </a:r>
          </a:p>
          <a:p>
            <a:pPr lvl="1">
              <a:buFont typeface="Arial" pitchFamily="34" charset="0"/>
              <a:buChar char="•"/>
            </a:pPr>
            <a:endParaRPr lang="nb-NO" sz="2000" dirty="0" smtClean="0"/>
          </a:p>
          <a:p>
            <a:pPr lvl="2">
              <a:buFont typeface="Arial" pitchFamily="34" charset="0"/>
              <a:buChar char="•"/>
            </a:pPr>
            <a:r>
              <a:rPr lang="nb-NO" sz="1800" dirty="0" err="1" smtClean="0"/>
              <a:t>External</a:t>
            </a:r>
            <a:r>
              <a:rPr lang="nb-NO" sz="1800" dirty="0" smtClean="0"/>
              <a:t> </a:t>
            </a:r>
            <a:r>
              <a:rPr lang="nb-NO" sz="1800" dirty="0" err="1"/>
              <a:t>companies</a:t>
            </a:r>
            <a:r>
              <a:rPr lang="nb-NO" sz="1800" dirty="0"/>
              <a:t>/partners</a:t>
            </a:r>
          </a:p>
          <a:p>
            <a:pPr lvl="1">
              <a:buFont typeface="Arial" pitchFamily="34" charset="0"/>
              <a:buChar char="•"/>
            </a:pPr>
            <a:endParaRPr lang="nb-NO" sz="2000" dirty="0" smtClean="0"/>
          </a:p>
          <a:p>
            <a:pPr lvl="1">
              <a:buFont typeface="Arial" pitchFamily="34" charset="0"/>
              <a:buChar char="•"/>
            </a:pPr>
            <a:r>
              <a:rPr lang="nb-NO" sz="2000" dirty="0" err="1" smtClean="0"/>
              <a:t>Leading</a:t>
            </a:r>
            <a:r>
              <a:rPr lang="nb-NO" sz="2000" dirty="0" smtClean="0"/>
              <a:t> </a:t>
            </a:r>
            <a:r>
              <a:rPr lang="nb-NO" sz="2000" dirty="0"/>
              <a:t>to a final report</a:t>
            </a:r>
          </a:p>
          <a:p>
            <a:pPr marL="109728" indent="0">
              <a:buNone/>
            </a:pPr>
            <a:r>
              <a:rPr lang="nb-NO" sz="2000" dirty="0"/>
              <a:t> 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Through</a:t>
            </a:r>
            <a:r>
              <a:rPr lang="nb-NO" sz="2800" dirty="0" smtClean="0"/>
              <a:t>: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BAE6-59DC-432E-BB73-54F0C44D207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3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Egendefinert 3">
      <a:dk1>
        <a:srgbClr val="546321"/>
      </a:dk1>
      <a:lt1>
        <a:srgbClr val="FFFFFF"/>
      </a:lt1>
      <a:dk2>
        <a:srgbClr val="716B00"/>
      </a:dk2>
      <a:lt2>
        <a:srgbClr val="C8D98D"/>
      </a:lt2>
      <a:accent1>
        <a:srgbClr val="546321"/>
      </a:accent1>
      <a:accent2>
        <a:srgbClr val="546321"/>
      </a:accent2>
      <a:accent3>
        <a:srgbClr val="7E9532"/>
      </a:accent3>
      <a:accent4>
        <a:srgbClr val="546321"/>
      </a:accent4>
      <a:accent5>
        <a:srgbClr val="7E9532"/>
      </a:accent5>
      <a:accent6>
        <a:srgbClr val="A5C249"/>
      </a:accent6>
      <a:hlink>
        <a:srgbClr val="7E9532"/>
      </a:hlink>
      <a:folHlink>
        <a:srgbClr val="7E9532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1779</TotalTime>
  <Words>345</Words>
  <Application>Microsoft Office PowerPoint</Application>
  <PresentationFormat>Skjermfremvisning (4:3)</PresentationFormat>
  <Paragraphs>155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Menneskelig</vt:lpstr>
      <vt:lpstr>     Conference  Tammistu center «Fight for ability» 5-6 th june 2014  ASVO Nøtterøy ltd  Simen Førsund, Rehabilitation manager  Ingunn Rogstad, Managing director</vt:lpstr>
      <vt:lpstr>PowerPoint-presentasjon</vt:lpstr>
      <vt:lpstr> Vision, core values and strategy</vt:lpstr>
      <vt:lpstr>       Operating</vt:lpstr>
      <vt:lpstr>Supported employment</vt:lpstr>
      <vt:lpstr>Our schemes:</vt:lpstr>
      <vt:lpstr>Vocational measures</vt:lpstr>
      <vt:lpstr>10 coaches will contribute to: </vt:lpstr>
      <vt:lpstr>Through:</vt:lpstr>
      <vt:lpstr>Results 2013: </vt:lpstr>
      <vt:lpstr>Development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Ingunn</dc:creator>
  <cp:lastModifiedBy>Ingunn Rogstad</cp:lastModifiedBy>
  <cp:revision>64</cp:revision>
  <cp:lastPrinted>2014-06-03T10:52:40Z</cp:lastPrinted>
  <dcterms:created xsi:type="dcterms:W3CDTF">2011-01-29T17:27:33Z</dcterms:created>
  <dcterms:modified xsi:type="dcterms:W3CDTF">2014-06-05T09:00:20Z</dcterms:modified>
</cp:coreProperties>
</file>