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60" r:id="rId6"/>
  </p:sldMasterIdLst>
  <p:notesMasterIdLst>
    <p:notesMasterId r:id="rId26"/>
  </p:notesMasterIdLst>
  <p:sldIdLst>
    <p:sldId id="256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DF"/>
    <a:srgbClr val="A62C07"/>
    <a:srgbClr val="C00000"/>
    <a:srgbClr val="5B6417"/>
    <a:srgbClr val="0A4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>
        <p:scale>
          <a:sx n="125" d="100"/>
          <a:sy n="125" d="100"/>
        </p:scale>
        <p:origin x="-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5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7C31-D66E-4F3F-9E6C-EE7BDC7F960A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0D51-5ED8-4C6A-9BDD-3E4B9BDC53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91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950863"/>
            <a:ext cx="7772400" cy="14700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120680" cy="1800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428735"/>
            <a:ext cx="2057400" cy="421484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428737"/>
            <a:ext cx="6019800" cy="421484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2376462"/>
            <a:ext cx="6912768" cy="27087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959BD0-0ED9-4E45-A3AE-1AB38C2C92AD}" type="datetimeFigureOut">
              <a:rPr lang="nb-NO" smtClean="0"/>
              <a:pPr/>
              <a:t>01.06.2014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4FF2BFA-7AA0-4C1F-ACAF-DD5720DFFDA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4928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8940"/>
          </a:xfrm>
        </p:spPr>
        <p:txBody>
          <a:bodyPr vert="eaVert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BFA-7AA0-4C1F-ACAF-DD5720DFFD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2592486"/>
            <a:ext cx="7848872" cy="306876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0050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3784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3554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554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95885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1050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5885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6429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1259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4800600"/>
            <a:ext cx="778674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8596" y="1428735"/>
            <a:ext cx="7786742" cy="3298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28596" y="5367338"/>
            <a:ext cx="600079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01.06.2014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535E-E7AE-4E01-9AA3-C7C0DD09E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08912" cy="637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9512" y="2492896"/>
            <a:ext cx="822960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372C1F-8370-4037-A78A-761AEC5B8B95}" type="datetimeFigureOut">
              <a:rPr lang="nb-NO" smtClean="0"/>
              <a:pPr/>
              <a:t>01.06.2014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32535E-E7AE-4E01-9AA3-C7C0DD09EAC9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2339752" y="332656"/>
            <a:ext cx="6264699" cy="5400602"/>
            <a:chOff x="2339752" y="332656"/>
            <a:chExt cx="6264699" cy="5400602"/>
          </a:xfrm>
        </p:grpSpPr>
        <p:cxnSp>
          <p:nvCxnSpPr>
            <p:cNvPr id="9" name="Rett linje 8"/>
            <p:cNvCxnSpPr/>
            <p:nvPr/>
          </p:nvCxnSpPr>
          <p:spPr bwMode="auto">
            <a:xfrm>
              <a:off x="2339752" y="332656"/>
              <a:ext cx="6264696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Rett linje 9"/>
            <p:cNvCxnSpPr/>
            <p:nvPr userDrawn="1"/>
          </p:nvCxnSpPr>
          <p:spPr bwMode="auto">
            <a:xfrm rot="5400000">
              <a:off x="5904150" y="3032957"/>
              <a:ext cx="540060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43" y="5263106"/>
            <a:ext cx="597905" cy="1159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A4279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959BD0-0ED9-4E45-A3AE-1AB38C2C92AD}" type="datetimeFigureOut">
              <a:rPr lang="nb-NO" smtClean="0"/>
              <a:pPr/>
              <a:t>01.06.2014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FF2BFA-7AA0-4C1F-ACAF-DD5720DFFDA8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8" name="Gruppe 7"/>
          <p:cNvGrpSpPr/>
          <p:nvPr/>
        </p:nvGrpSpPr>
        <p:grpSpPr>
          <a:xfrm>
            <a:off x="2339752" y="332656"/>
            <a:ext cx="6264699" cy="5400602"/>
            <a:chOff x="2339752" y="332656"/>
            <a:chExt cx="6264699" cy="5400602"/>
          </a:xfrm>
        </p:grpSpPr>
        <p:cxnSp>
          <p:nvCxnSpPr>
            <p:cNvPr id="10" name="Rett linje 9"/>
            <p:cNvCxnSpPr/>
            <p:nvPr/>
          </p:nvCxnSpPr>
          <p:spPr bwMode="auto">
            <a:xfrm>
              <a:off x="2339752" y="332656"/>
              <a:ext cx="6264696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Rett linje 10"/>
            <p:cNvCxnSpPr/>
            <p:nvPr userDrawn="1"/>
          </p:nvCxnSpPr>
          <p:spPr bwMode="auto">
            <a:xfrm rot="5400000">
              <a:off x="5904150" y="3032957"/>
              <a:ext cx="540060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798134"/>
            <a:ext cx="374851" cy="727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8060CD-911D-4C79-B32F-720F8BE3DFAE}" type="datetimeFigureOut">
              <a:rPr lang="nb-NO" smtClean="0"/>
              <a:pPr/>
              <a:t>01.06.2014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E93DA6-C468-44CD-93D8-C9A087DE962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950863"/>
            <a:ext cx="7772400" cy="1792337"/>
          </a:xfrm>
        </p:spPr>
        <p:txBody>
          <a:bodyPr>
            <a:normAutofit fontScale="90000"/>
          </a:bodyPr>
          <a:lstStyle/>
          <a:p>
            <a:r>
              <a:rPr lang="et-EE" dirty="0"/>
              <a:t>How are people with disabilities in Norway satisfied with </a:t>
            </a:r>
            <a:r>
              <a:rPr lang="et-EE" dirty="0" smtClean="0"/>
              <a:t>the</a:t>
            </a:r>
            <a:r>
              <a:rPr lang="nb-NO" dirty="0" smtClean="0"/>
              <a:t>i</a:t>
            </a:r>
            <a:r>
              <a:rPr lang="et-EE" dirty="0" smtClean="0"/>
              <a:t>r service </a:t>
            </a:r>
            <a:r>
              <a:rPr lang="et-EE" dirty="0"/>
              <a:t>provision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120680" cy="1800200"/>
          </a:xfrm>
        </p:spPr>
        <p:txBody>
          <a:bodyPr/>
          <a:lstStyle/>
          <a:p>
            <a:r>
              <a:rPr lang="nb-NO" dirty="0" smtClean="0"/>
              <a:t>by</a:t>
            </a:r>
          </a:p>
          <a:p>
            <a:r>
              <a:rPr lang="nb-NO" dirty="0" smtClean="0"/>
              <a:t>Stein Wilmann</a:t>
            </a:r>
          </a:p>
          <a:p>
            <a:r>
              <a:rPr lang="nb-NO" dirty="0" smtClean="0"/>
              <a:t>NHF Oslofjord Vest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economical field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/>
              <a:t>security and </a:t>
            </a:r>
            <a:r>
              <a:rPr lang="en-US" dirty="0" smtClean="0"/>
              <a:t>pensions</a:t>
            </a:r>
          </a:p>
          <a:p>
            <a:r>
              <a:rPr lang="en-US" dirty="0" err="1" smtClean="0"/>
              <a:t>Compensaton</a:t>
            </a:r>
            <a:r>
              <a:rPr lang="en-US" dirty="0" smtClean="0"/>
              <a:t> </a:t>
            </a:r>
            <a:r>
              <a:rPr lang="en-US" dirty="0"/>
              <a:t>for the extra expenses </a:t>
            </a:r>
            <a:r>
              <a:rPr lang="en-US" dirty="0" smtClean="0"/>
              <a:t>caused by illness </a:t>
            </a:r>
            <a:r>
              <a:rPr lang="en-US" dirty="0"/>
              <a:t>and/or </a:t>
            </a:r>
            <a:r>
              <a:rPr lang="en-US" dirty="0" smtClean="0"/>
              <a:t>disability</a:t>
            </a:r>
          </a:p>
          <a:p>
            <a:r>
              <a:rPr lang="en-US" dirty="0" smtClean="0"/>
              <a:t>People </a:t>
            </a:r>
            <a:r>
              <a:rPr lang="en-US" dirty="0"/>
              <a:t>with disabilities have poorer economy </a:t>
            </a:r>
            <a:r>
              <a:rPr lang="en-US" dirty="0" smtClean="0"/>
              <a:t>than </a:t>
            </a:r>
            <a:r>
              <a:rPr lang="en-US" dirty="0"/>
              <a:t>the general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The </a:t>
            </a:r>
            <a:r>
              <a:rPr lang="en-US" dirty="0"/>
              <a:t>gap </a:t>
            </a:r>
            <a:r>
              <a:rPr lang="en-US" dirty="0" smtClean="0"/>
              <a:t>is increasing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43000"/>
            <a:ext cx="1447800" cy="12740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419600"/>
            <a:ext cx="330808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2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General </a:t>
            </a:r>
            <a:r>
              <a:rPr lang="nb-NO" b="1" dirty="0" err="1"/>
              <a:t>attitude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street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think</a:t>
            </a:r>
            <a:r>
              <a:rPr lang="nb-NO" dirty="0" smtClean="0"/>
              <a:t> </a:t>
            </a:r>
            <a:r>
              <a:rPr lang="en-US" dirty="0"/>
              <a:t>equal </a:t>
            </a:r>
            <a:r>
              <a:rPr lang="en-US" dirty="0" smtClean="0"/>
              <a:t>opportunities </a:t>
            </a:r>
            <a:br>
              <a:rPr lang="en-US" dirty="0" smtClean="0"/>
            </a:br>
            <a:r>
              <a:rPr lang="en-US" dirty="0" smtClean="0"/>
              <a:t>for people </a:t>
            </a:r>
            <a:r>
              <a:rPr lang="en-US" dirty="0"/>
              <a:t>with </a:t>
            </a:r>
            <a:r>
              <a:rPr lang="en-US" dirty="0" smtClean="0"/>
              <a:t>disabilities </a:t>
            </a:r>
            <a:br>
              <a:rPr lang="en-US" dirty="0" smtClean="0"/>
            </a:br>
            <a:r>
              <a:rPr lang="en-US" dirty="0" smtClean="0"/>
              <a:t>is fair</a:t>
            </a:r>
          </a:p>
          <a:p>
            <a:r>
              <a:rPr lang="en-US" dirty="0" smtClean="0"/>
              <a:t>The </a:t>
            </a:r>
            <a:r>
              <a:rPr lang="en-US" dirty="0"/>
              <a:t>good attitudes might only be skin </a:t>
            </a:r>
            <a:r>
              <a:rPr lang="en-US" dirty="0" smtClean="0"/>
              <a:t>deep when it comes to showdown</a:t>
            </a:r>
          </a:p>
          <a:p>
            <a:r>
              <a:rPr lang="en-US" dirty="0" smtClean="0"/>
              <a:t>We </a:t>
            </a:r>
            <a:r>
              <a:rPr lang="en-US" dirty="0"/>
              <a:t>have an attitude problem, even though it does not seem that way on the surface.</a:t>
            </a:r>
            <a:endParaRPr lang="nb-NO" dirty="0"/>
          </a:p>
          <a:p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767466" cy="221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413792"/>
            <a:ext cx="6172201" cy="1143000"/>
          </a:xfrm>
        </p:spPr>
        <p:txBody>
          <a:bodyPr/>
          <a:lstStyle/>
          <a:p>
            <a:r>
              <a:rPr lang="nb-NO" b="1" dirty="0" smtClean="0"/>
              <a:t>The NAV reform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Before</a:t>
            </a:r>
            <a:r>
              <a:rPr lang="nb-NO" dirty="0" smtClean="0"/>
              <a:t> 2006: T</a:t>
            </a:r>
            <a:r>
              <a:rPr lang="en-US" dirty="0" err="1" smtClean="0"/>
              <a:t>hree</a:t>
            </a:r>
            <a:r>
              <a:rPr lang="en-US" dirty="0" smtClean="0"/>
              <a:t> separate public </a:t>
            </a:r>
            <a:r>
              <a:rPr lang="en-US" dirty="0"/>
              <a:t>agencies that </a:t>
            </a:r>
            <a:r>
              <a:rPr lang="en-US" dirty="0" smtClean="0"/>
              <a:t>each handled </a:t>
            </a:r>
            <a:r>
              <a:rPr lang="en-US" dirty="0"/>
              <a:t>their share of the welfare system </a:t>
            </a:r>
            <a:endParaRPr lang="en-US" dirty="0" smtClean="0"/>
          </a:p>
          <a:p>
            <a:pPr lvl="1"/>
            <a:r>
              <a:rPr lang="en-US" dirty="0"/>
              <a:t>A government agency for all of the benefits and pensions, including technical </a:t>
            </a:r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A government </a:t>
            </a:r>
            <a:r>
              <a:rPr lang="en-US" dirty="0"/>
              <a:t>agency for everything to do with businesses and </a:t>
            </a:r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municipal agency ensure that everyone has a living </a:t>
            </a:r>
            <a:r>
              <a:rPr lang="en-US" dirty="0" smtClean="0"/>
              <a:t>minimum (The </a:t>
            </a:r>
            <a:r>
              <a:rPr lang="en-US" dirty="0"/>
              <a:t>social </a:t>
            </a:r>
            <a:r>
              <a:rPr lang="en-US" dirty="0" smtClean="0"/>
              <a:t>services)</a:t>
            </a:r>
          </a:p>
          <a:p>
            <a:endParaRPr lang="nb-NO" dirty="0"/>
          </a:p>
        </p:txBody>
      </p:sp>
      <p:pic>
        <p:nvPicPr>
          <p:cNvPr id="11267" name="Picture 3" descr="D:\_WEB\gorgonvaktmester\geocoin\images\Upload\N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76200"/>
            <a:ext cx="2428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2006: These </a:t>
            </a:r>
            <a:r>
              <a:rPr lang="en-US" dirty="0"/>
              <a:t>three </a:t>
            </a:r>
            <a:r>
              <a:rPr lang="en-US" dirty="0" smtClean="0"/>
              <a:t>agencies merged </a:t>
            </a:r>
            <a:r>
              <a:rPr lang="en-US" dirty="0"/>
              <a:t>into one system called </a:t>
            </a:r>
            <a:r>
              <a:rPr lang="en-US" b="1" dirty="0"/>
              <a:t>NAV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social </a:t>
            </a:r>
            <a:r>
              <a:rPr lang="en-US" dirty="0"/>
              <a:t>services is </a:t>
            </a:r>
            <a:r>
              <a:rPr lang="en-US" dirty="0" smtClean="0"/>
              <a:t>still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municipal responsibility </a:t>
            </a:r>
            <a:endParaRPr lang="nb-NO" dirty="0" smtClean="0"/>
          </a:p>
          <a:p>
            <a:pPr lvl="1"/>
            <a:r>
              <a:rPr lang="en-US" dirty="0"/>
              <a:t>16,000 public servants were affected by the </a:t>
            </a:r>
            <a:r>
              <a:rPr lang="en-US" dirty="0" smtClean="0"/>
              <a:t>reform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entire Norwegian population </a:t>
            </a:r>
            <a:r>
              <a:rPr lang="en-US" dirty="0" smtClean="0"/>
              <a:t>were also affected as users </a:t>
            </a:r>
            <a:r>
              <a:rPr lang="en-US" dirty="0"/>
              <a:t>of the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/>
              <a:t>NAV </a:t>
            </a:r>
            <a:r>
              <a:rPr lang="en-US" dirty="0" smtClean="0"/>
              <a:t>manages </a:t>
            </a:r>
            <a:r>
              <a:rPr lang="en-US" dirty="0"/>
              <a:t>one-third of </a:t>
            </a:r>
            <a:r>
              <a:rPr lang="en-US" dirty="0" smtClean="0"/>
              <a:t>Norway's </a:t>
            </a:r>
            <a:r>
              <a:rPr lang="en-US" dirty="0"/>
              <a:t>National budget.</a:t>
            </a:r>
            <a:endParaRPr lang="en-US" dirty="0" smtClean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57199" y="413792"/>
            <a:ext cx="6172201" cy="1143000"/>
          </a:xfrm>
        </p:spPr>
        <p:txBody>
          <a:bodyPr/>
          <a:lstStyle/>
          <a:p>
            <a:r>
              <a:rPr lang="nb-NO" b="1" dirty="0" smtClean="0"/>
              <a:t>The NAV reform</a:t>
            </a:r>
            <a:endParaRPr lang="nb-NO" b="1" dirty="0"/>
          </a:p>
        </p:txBody>
      </p:sp>
      <p:pic>
        <p:nvPicPr>
          <p:cNvPr id="11" name="Picture 3" descr="D:\_WEB\gorgonvaktmester\geocoin\images\Upload\N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76200"/>
            <a:ext cx="2428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NAV’s main </a:t>
            </a:r>
            <a:r>
              <a:rPr lang="en-US" dirty="0"/>
              <a:t>goals:</a:t>
            </a:r>
            <a:endParaRPr lang="nb-NO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people working or in other form of activity, fewer people receiving benefits </a:t>
            </a:r>
            <a:endParaRPr lang="nb-NO" dirty="0"/>
          </a:p>
          <a:p>
            <a:pPr lvl="1"/>
            <a:r>
              <a:rPr lang="en-US" dirty="0" smtClean="0"/>
              <a:t>Easier </a:t>
            </a:r>
            <a:r>
              <a:rPr lang="en-US" dirty="0"/>
              <a:t>for the users and better services tailored to their needs </a:t>
            </a:r>
            <a:endParaRPr lang="nb-NO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comprehensive and effective employment and welfare management</a:t>
            </a:r>
            <a:endParaRPr lang="nb-NO" dirty="0"/>
          </a:p>
          <a:p>
            <a:r>
              <a:rPr lang="en-US" dirty="0"/>
              <a:t>This process has not been painless, neither for the staff nor for the users</a:t>
            </a:r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413792"/>
            <a:ext cx="6172201" cy="1143000"/>
          </a:xfrm>
        </p:spPr>
        <p:txBody>
          <a:bodyPr/>
          <a:lstStyle/>
          <a:p>
            <a:r>
              <a:rPr lang="nb-NO" b="1" dirty="0" smtClean="0"/>
              <a:t>The NAV reform</a:t>
            </a:r>
            <a:endParaRPr lang="nb-NO" b="1" dirty="0"/>
          </a:p>
        </p:txBody>
      </p:sp>
      <p:pic>
        <p:nvPicPr>
          <p:cNvPr id="10" name="Picture 3" descr="D:\_WEB\gorgonvaktmester\geocoin\images\Upload\N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76200"/>
            <a:ext cx="2428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Living </a:t>
            </a:r>
            <a:r>
              <a:rPr lang="en-US" sz="4000" b="1" dirty="0" smtClean="0"/>
              <a:t>conditions </a:t>
            </a:r>
            <a:br>
              <a:rPr lang="en-US" sz="4000" b="1" dirty="0" smtClean="0"/>
            </a:br>
            <a:r>
              <a:rPr lang="en-US" sz="4000" b="1" dirty="0" smtClean="0"/>
              <a:t>and </a:t>
            </a:r>
            <a:r>
              <a:rPr lang="en-US" sz="4000" b="1" dirty="0"/>
              <a:t>social inclusion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Report: “</a:t>
            </a:r>
            <a:r>
              <a:rPr lang="en-US" i="1" dirty="0" smtClean="0"/>
              <a:t>Living </a:t>
            </a:r>
            <a:r>
              <a:rPr lang="en-US" i="1" dirty="0"/>
              <a:t>conditions and social inclusion of people with physical </a:t>
            </a:r>
            <a:r>
              <a:rPr lang="en-US" i="1" dirty="0" smtClean="0"/>
              <a:t>disabilities</a:t>
            </a:r>
            <a:r>
              <a:rPr lang="en-US" dirty="0" smtClean="0"/>
              <a:t>”</a:t>
            </a:r>
          </a:p>
          <a:p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with physical disabilities </a:t>
            </a:r>
            <a:r>
              <a:rPr lang="en-US" dirty="0" smtClean="0"/>
              <a:t>aged 30-50 </a:t>
            </a:r>
            <a:r>
              <a:rPr lang="en-US" dirty="0"/>
              <a:t>are much worse off in the labor market than the rest of the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36% of people with disabilities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employed, </a:t>
            </a:r>
            <a:r>
              <a:rPr lang="en-US" dirty="0" smtClean="0"/>
              <a:t>87% in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</a:t>
            </a:r>
            <a:r>
              <a:rPr lang="en-US" dirty="0"/>
              <a:t>population</a:t>
            </a:r>
            <a:endParaRPr lang="nb-N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466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2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Living conditions </a:t>
            </a:r>
            <a:br>
              <a:rPr lang="en-US" b="1" dirty="0"/>
            </a:br>
            <a:r>
              <a:rPr lang="en-US" b="1" dirty="0"/>
              <a:t>and social inclusion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64% in </a:t>
            </a:r>
            <a:r>
              <a:rPr lang="en-US" dirty="0"/>
              <a:t>this group had only primary </a:t>
            </a:r>
            <a:r>
              <a:rPr lang="en-US" dirty="0" smtClean="0"/>
              <a:t>school, 17% in </a:t>
            </a:r>
            <a:r>
              <a:rPr lang="en-US" dirty="0"/>
              <a:t>the rest of the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14% achieved </a:t>
            </a:r>
            <a:r>
              <a:rPr lang="en-US" dirty="0"/>
              <a:t>higher education like university or </a:t>
            </a:r>
            <a:r>
              <a:rPr lang="en-US" dirty="0" smtClean="0"/>
              <a:t>college, 41% in </a:t>
            </a:r>
            <a:r>
              <a:rPr lang="en-US" dirty="0"/>
              <a:t>the rest of the </a:t>
            </a:r>
            <a:r>
              <a:rPr lang="en-US" dirty="0" smtClean="0"/>
              <a:t>population</a:t>
            </a:r>
          </a:p>
          <a:p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education </a:t>
            </a:r>
            <a:r>
              <a:rPr lang="en-US" dirty="0" smtClean="0"/>
              <a:t>is </a:t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of the main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reasons </a:t>
            </a:r>
            <a:r>
              <a:rPr lang="en-US" dirty="0"/>
              <a:t>for low labor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force participation</a:t>
            </a:r>
            <a:endParaRPr lang="nb-N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7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Living conditions </a:t>
            </a:r>
            <a:br>
              <a:rPr lang="en-US" b="1" dirty="0"/>
            </a:br>
            <a:r>
              <a:rPr lang="en-US" b="1" dirty="0"/>
              <a:t>and social inclusion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parents' social background and the participation in social activities after </a:t>
            </a:r>
            <a:r>
              <a:rPr lang="en-US" dirty="0" smtClean="0"/>
              <a:t>school has a </a:t>
            </a:r>
            <a:r>
              <a:rPr lang="en-US" dirty="0"/>
              <a:t>greater impact on </a:t>
            </a:r>
            <a:r>
              <a:rPr lang="en-US" dirty="0" smtClean="0"/>
              <a:t>children with disabilities than the rest of the children</a:t>
            </a:r>
          </a:p>
          <a:p>
            <a:r>
              <a:rPr lang="en-US" dirty="0" smtClean="0"/>
              <a:t>Segregated </a:t>
            </a:r>
            <a:r>
              <a:rPr lang="en-US" dirty="0"/>
              <a:t>educational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extensive </a:t>
            </a:r>
            <a:r>
              <a:rPr lang="en-US" dirty="0" smtClean="0"/>
              <a:t>used in Norway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many negative consequences</a:t>
            </a:r>
          </a:p>
          <a:p>
            <a:pPr lvl="1"/>
            <a:r>
              <a:rPr lang="en-US" dirty="0" smtClean="0"/>
              <a:t>Used by </a:t>
            </a:r>
            <a:r>
              <a:rPr lang="en-US" dirty="0"/>
              <a:t>municipalities </a:t>
            </a:r>
            <a:r>
              <a:rPr lang="en-US" dirty="0" smtClean="0"/>
              <a:t>to </a:t>
            </a:r>
            <a:r>
              <a:rPr lang="en-US" dirty="0"/>
              <a:t>limit </a:t>
            </a:r>
            <a:r>
              <a:rPr lang="en-US" dirty="0" smtClean="0"/>
              <a:t>their </a:t>
            </a:r>
            <a:r>
              <a:rPr lang="en-US" dirty="0" err="1" smtClean="0"/>
              <a:t>spendings</a:t>
            </a:r>
            <a:endParaRPr lang="en-US" dirty="0" smtClean="0"/>
          </a:p>
          <a:p>
            <a:pPr lvl="1"/>
            <a:r>
              <a:rPr lang="en-US" dirty="0" smtClean="0"/>
              <a:t>Parents </a:t>
            </a:r>
            <a:r>
              <a:rPr lang="en-US" dirty="0"/>
              <a:t>let themselves be persuaded </a:t>
            </a:r>
            <a:r>
              <a:rPr lang="en-US" dirty="0" smtClean="0"/>
              <a:t>instead of taking the fight </a:t>
            </a:r>
            <a:r>
              <a:rPr lang="en-US" dirty="0"/>
              <a:t>to get their local school up to an acceptable standard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31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Living conditions </a:t>
            </a:r>
            <a:br>
              <a:rPr lang="en-US" b="1" dirty="0"/>
            </a:br>
            <a:r>
              <a:rPr lang="en-US" b="1" dirty="0"/>
              <a:t>and social inclusion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youngsters </a:t>
            </a:r>
            <a:r>
              <a:rPr lang="en-US" dirty="0" smtClean="0"/>
              <a:t>should have the opportunity </a:t>
            </a:r>
            <a:r>
              <a:rPr lang="en-US" dirty="0"/>
              <a:t>for </a:t>
            </a:r>
            <a:r>
              <a:rPr lang="en-US" dirty="0" smtClean="0"/>
              <a:t>to </a:t>
            </a:r>
            <a:r>
              <a:rPr lang="en-US" dirty="0"/>
              <a:t>study further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</a:t>
            </a:r>
            <a:r>
              <a:rPr lang="en-US" dirty="0"/>
              <a:t>primary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To </a:t>
            </a:r>
            <a:r>
              <a:rPr lang="en-US" dirty="0"/>
              <a:t>make that possible,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physical </a:t>
            </a:r>
            <a:r>
              <a:rPr lang="en-US" dirty="0"/>
              <a:t>conditions in these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schools </a:t>
            </a:r>
            <a:r>
              <a:rPr lang="en-US" dirty="0"/>
              <a:t>and universities </a:t>
            </a:r>
            <a:r>
              <a:rPr lang="en-US" dirty="0" smtClean="0"/>
              <a:t>has </a:t>
            </a:r>
            <a:br>
              <a:rPr lang="en-US" dirty="0" smtClean="0"/>
            </a:br>
            <a:r>
              <a:rPr lang="en-US" dirty="0" smtClean="0"/>
              <a:t>to be facilitated</a:t>
            </a:r>
            <a:endParaRPr lang="en-US" dirty="0"/>
          </a:p>
          <a:p>
            <a:r>
              <a:rPr lang="en-US" dirty="0"/>
              <a:t>Good transportation is </a:t>
            </a:r>
            <a:r>
              <a:rPr lang="en-US" dirty="0" smtClean="0"/>
              <a:t>necessary to get to the schools and universities</a:t>
            </a:r>
            <a:endParaRPr lang="nb-NO" dirty="0"/>
          </a:p>
          <a:p>
            <a:endParaRPr lang="nb-N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/>
          <a:stretch/>
        </p:blipFill>
        <p:spPr bwMode="auto">
          <a:xfrm>
            <a:off x="6477000" y="2209800"/>
            <a:ext cx="1833563" cy="251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5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088832" cy="2782937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“Everything </a:t>
            </a:r>
            <a:r>
              <a:rPr lang="en-US" dirty="0"/>
              <a:t>is connected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everything </a:t>
            </a:r>
            <a:r>
              <a:rPr lang="en-US" dirty="0" smtClean="0"/>
              <a:t>else!”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Gro</a:t>
            </a:r>
            <a:r>
              <a:rPr lang="en-US" sz="1400" dirty="0" smtClean="0"/>
              <a:t> Harlem </a:t>
            </a:r>
            <a:r>
              <a:rPr lang="en-US" sz="1400" dirty="0" err="1" smtClean="0"/>
              <a:t>Brundtland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02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About</a:t>
            </a:r>
            <a:r>
              <a:rPr lang="nb-NO" b="1" dirty="0"/>
              <a:t> Norges Handikapforbund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Norges Handikapforbund</a:t>
            </a:r>
            <a:r>
              <a:rPr lang="en-US" dirty="0"/>
              <a:t> means Norwegian </a:t>
            </a:r>
            <a:r>
              <a:rPr lang="en-US" dirty="0" smtClean="0"/>
              <a:t>Association of Disability</a:t>
            </a:r>
          </a:p>
          <a:p>
            <a:r>
              <a:rPr lang="en-US" dirty="0" smtClean="0"/>
              <a:t>Our mission statement:</a:t>
            </a:r>
          </a:p>
          <a:p>
            <a:pPr marL="457200" lvl="1" indent="0">
              <a:buNone/>
            </a:pPr>
            <a:r>
              <a:rPr lang="en-US" i="1" dirty="0" err="1"/>
              <a:t>Norges</a:t>
            </a:r>
            <a:r>
              <a:rPr lang="en-US" i="1" dirty="0"/>
              <a:t> </a:t>
            </a:r>
            <a:r>
              <a:rPr lang="en-US" i="1" dirty="0" err="1"/>
              <a:t>Handikapforbund</a:t>
            </a:r>
            <a:r>
              <a:rPr lang="en-US" i="1" dirty="0"/>
              <a:t> is an independent interest group working for full equality and participation in society for people with disabilities. The main target is the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physically </a:t>
            </a:r>
            <a:r>
              <a:rPr lang="en-US" i="1" dirty="0"/>
              <a:t>disabled.</a:t>
            </a:r>
            <a:endParaRPr lang="nb-NO" i="1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15362" name="Picture 2" descr="N:\Sentralt\Logoer\Bilder uten hvit ramme (.gif)\NHF_logo_pms_hov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78938"/>
            <a:ext cx="1485899" cy="29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About</a:t>
            </a:r>
            <a:r>
              <a:rPr lang="nb-NO" b="1" dirty="0"/>
              <a:t> Norges Handikapforbund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organization in Norway </a:t>
            </a:r>
            <a:r>
              <a:rPr lang="en-US" dirty="0"/>
              <a:t>that serves </a:t>
            </a:r>
            <a:r>
              <a:rPr lang="en-US" dirty="0" smtClean="0"/>
              <a:t>disabled people </a:t>
            </a:r>
            <a:r>
              <a:rPr lang="en-US" dirty="0"/>
              <a:t>regardless of </a:t>
            </a:r>
            <a:r>
              <a:rPr lang="en-US" dirty="0" smtClean="0"/>
              <a:t>diagnosis</a:t>
            </a:r>
          </a:p>
          <a:p>
            <a:r>
              <a:rPr lang="en-US" dirty="0"/>
              <a:t>Our goal is a society without discrimination, where all people have the opportunity to participate equally in all areas.</a:t>
            </a:r>
            <a:endParaRPr lang="nb-NO" dirty="0"/>
          </a:p>
        </p:txBody>
      </p:sp>
      <p:pic>
        <p:nvPicPr>
          <p:cNvPr id="4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34511"/>
            <a:ext cx="1447800" cy="16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9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About</a:t>
            </a:r>
            <a:r>
              <a:rPr lang="nb-NO" b="1" dirty="0"/>
              <a:t> Norges Handikapforbund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300 local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9 regions</a:t>
            </a:r>
          </a:p>
          <a:p>
            <a:r>
              <a:rPr lang="en-US" dirty="0" smtClean="0"/>
              <a:t>11 </a:t>
            </a:r>
            <a:r>
              <a:rPr lang="en-US" dirty="0"/>
              <a:t>collectively affiliated diagnostic </a:t>
            </a:r>
            <a:r>
              <a:rPr lang="en-US" dirty="0" smtClean="0"/>
              <a:t>associations</a:t>
            </a:r>
          </a:p>
          <a:p>
            <a:r>
              <a:rPr lang="en-US" dirty="0" smtClean="0"/>
              <a:t>1 </a:t>
            </a:r>
            <a:r>
              <a:rPr lang="en-US" dirty="0"/>
              <a:t>youth organization </a:t>
            </a:r>
            <a:endParaRPr lang="en-US" dirty="0"/>
          </a:p>
          <a:p>
            <a:r>
              <a:rPr lang="en-US" dirty="0" smtClean="0"/>
              <a:t>A total of approximately </a:t>
            </a:r>
            <a:r>
              <a:rPr lang="en-US" dirty="0"/>
              <a:t>15,000 members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0" y="3368040"/>
            <a:ext cx="673100" cy="101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2" y="5810314"/>
            <a:ext cx="417112" cy="7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30" y="5857657"/>
            <a:ext cx="1828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80" y="4996197"/>
            <a:ext cx="866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50" y="5005524"/>
            <a:ext cx="1562100" cy="72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90" y="5889675"/>
            <a:ext cx="1828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63" y="5010015"/>
            <a:ext cx="1020534" cy="7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851575"/>
            <a:ext cx="182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0" y="5041281"/>
            <a:ext cx="1174569" cy="70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2" y="4941741"/>
            <a:ext cx="772364" cy="7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70327"/>
            <a:ext cx="831850" cy="77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99" y="4954275"/>
            <a:ext cx="822931" cy="7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Arrangements </a:t>
            </a:r>
            <a:r>
              <a:rPr lang="nb-NO" b="1" dirty="0"/>
              <a:t>and </a:t>
            </a:r>
            <a:r>
              <a:rPr lang="nb-NO" b="1" dirty="0" err="1"/>
              <a:t>rights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Norwegian Discrimination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Accessibility </a:t>
            </a:r>
            <a:r>
              <a:rPr lang="en-US" dirty="0" smtClean="0"/>
              <a:t>Act</a:t>
            </a:r>
          </a:p>
          <a:p>
            <a:r>
              <a:rPr lang="en-US" dirty="0"/>
              <a:t>UN Convention on the </a:t>
            </a:r>
            <a:r>
              <a:rPr lang="en-US" dirty="0" smtClean="0"/>
              <a:t>Rights of </a:t>
            </a:r>
            <a:br>
              <a:rPr lang="en-US" dirty="0" smtClean="0"/>
            </a:br>
            <a:r>
              <a:rPr lang="en-US" dirty="0" smtClean="0"/>
              <a:t>Persons </a:t>
            </a:r>
            <a:r>
              <a:rPr lang="en-US" dirty="0"/>
              <a:t>with Disabilities (CRPD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Government's Action Plan for Universal </a:t>
            </a:r>
            <a:r>
              <a:rPr lang="en-US" dirty="0" smtClean="0"/>
              <a:t>Design</a:t>
            </a:r>
          </a:p>
          <a:p>
            <a:pPr lvl="1"/>
            <a:r>
              <a:rPr lang="en-US" dirty="0"/>
              <a:t>Norway should be universally designed by the end of 2025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72" y="1752600"/>
            <a:ext cx="1854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6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Buildings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 </a:t>
            </a:r>
            <a:r>
              <a:rPr lang="en-US" dirty="0"/>
              <a:t>for universal design of new buildings are </a:t>
            </a:r>
            <a:r>
              <a:rPr lang="en-US" dirty="0" smtClean="0"/>
              <a:t>implemented </a:t>
            </a:r>
            <a:r>
              <a:rPr lang="en-US" dirty="0"/>
              <a:t>in the Legislation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</a:t>
            </a:r>
            <a:r>
              <a:rPr lang="en-US" dirty="0"/>
              <a:t>deadline for </a:t>
            </a:r>
            <a:r>
              <a:rPr lang="en-US" dirty="0" smtClean="0"/>
              <a:t>existing buildings </a:t>
            </a:r>
            <a:r>
              <a:rPr lang="en-US" dirty="0"/>
              <a:t>to be universally </a:t>
            </a:r>
            <a:r>
              <a:rPr lang="en-US" dirty="0" smtClean="0"/>
              <a:t>designed.</a:t>
            </a:r>
          </a:p>
          <a:p>
            <a:r>
              <a:rPr lang="en-US" dirty="0"/>
              <a:t>80% of the existing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primary </a:t>
            </a:r>
            <a:r>
              <a:rPr lang="en-US" dirty="0"/>
              <a:t>schools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significant </a:t>
            </a:r>
            <a:r>
              <a:rPr lang="en-US" dirty="0"/>
              <a:t>deficiencies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accessibility</a:t>
            </a:r>
            <a:endParaRPr lang="nb-NO" dirty="0"/>
          </a:p>
          <a:p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657600"/>
            <a:ext cx="3873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Transport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transport and gateways still have major shortcomings in accessibility for people with reduced </a:t>
            </a:r>
            <a:r>
              <a:rPr lang="en-US" dirty="0" smtClean="0"/>
              <a:t>mobility</a:t>
            </a:r>
          </a:p>
          <a:p>
            <a:r>
              <a:rPr lang="en-US" dirty="0"/>
              <a:t>European standards for universal design in the transport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area </a:t>
            </a:r>
            <a:r>
              <a:rPr lang="en-US" dirty="0"/>
              <a:t>is also valid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Norway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88080"/>
            <a:ext cx="342900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Technical </a:t>
            </a:r>
            <a:r>
              <a:rPr lang="en-US" b="1" dirty="0"/>
              <a:t>aids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Insurance </a:t>
            </a:r>
            <a:r>
              <a:rPr lang="en-US" dirty="0" smtClean="0"/>
              <a:t>Act</a:t>
            </a:r>
            <a:endParaRPr lang="nb-NO" dirty="0"/>
          </a:p>
          <a:p>
            <a:pPr lvl="1"/>
            <a:r>
              <a:rPr lang="nb-NO" dirty="0" smtClean="0"/>
              <a:t>Ensures </a:t>
            </a:r>
            <a:r>
              <a:rPr lang="en-US" dirty="0"/>
              <a:t>equal right to aids in all areas of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The right is </a:t>
            </a:r>
            <a:r>
              <a:rPr lang="en-US" dirty="0" err="1" smtClean="0"/>
              <a:t>beeing</a:t>
            </a:r>
            <a:r>
              <a:rPr lang="en-US" dirty="0" smtClean="0"/>
              <a:t> threatened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smallest </a:t>
            </a:r>
            <a:r>
              <a:rPr lang="en-US" dirty="0" smtClean="0"/>
              <a:t>and cheapest aids have been </a:t>
            </a:r>
            <a:r>
              <a:rPr lang="en-US" dirty="0"/>
              <a:t>taken out of the system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7" y="4648200"/>
            <a:ext cx="1692063" cy="18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648200"/>
            <a:ext cx="2857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73" y="914400"/>
            <a:ext cx="904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38" y="4648200"/>
            <a:ext cx="121227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iser 3"/>
          <p:cNvSpPr/>
          <p:nvPr/>
        </p:nvSpPr>
        <p:spPr>
          <a:xfrm>
            <a:off x="3581400" y="4495800"/>
            <a:ext cx="2057400" cy="2133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Multipliser 9"/>
          <p:cNvSpPr/>
          <p:nvPr/>
        </p:nvSpPr>
        <p:spPr>
          <a:xfrm>
            <a:off x="7229601" y="968706"/>
            <a:ext cx="988259" cy="10248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3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User-driven Personal </a:t>
            </a:r>
            <a:r>
              <a:rPr lang="en-US" b="1" dirty="0" smtClean="0"/>
              <a:t>Assistant (UPA)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disabled are </a:t>
            </a:r>
            <a:br>
              <a:rPr lang="en-US" dirty="0" smtClean="0"/>
            </a:br>
            <a:r>
              <a:rPr lang="en-US" dirty="0" smtClean="0"/>
              <a:t>excluded </a:t>
            </a:r>
            <a:r>
              <a:rPr lang="en-US" dirty="0"/>
              <a:t>from many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arenas </a:t>
            </a:r>
            <a:r>
              <a:rPr lang="en-US" dirty="0"/>
              <a:t>in the society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</a:t>
            </a:r>
            <a:r>
              <a:rPr lang="en-US" dirty="0"/>
              <a:t>they receive insufficient </a:t>
            </a:r>
            <a:r>
              <a:rPr lang="en-US" dirty="0" smtClean="0"/>
              <a:t>assistance</a:t>
            </a:r>
          </a:p>
          <a:p>
            <a:r>
              <a:rPr lang="en-US" dirty="0" smtClean="0"/>
              <a:t>We want UPA</a:t>
            </a:r>
            <a:r>
              <a:rPr lang="en-US" b="1" dirty="0" smtClean="0"/>
              <a:t> </a:t>
            </a:r>
            <a:r>
              <a:rPr lang="en-US" dirty="0" smtClean="0"/>
              <a:t>to be an </a:t>
            </a:r>
            <a:r>
              <a:rPr lang="en-US" dirty="0"/>
              <a:t>individual right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who need </a:t>
            </a:r>
            <a:r>
              <a:rPr lang="en-US" dirty="0" smtClean="0"/>
              <a:t>this</a:t>
            </a:r>
          </a:p>
          <a:p>
            <a:r>
              <a:rPr lang="en-US" dirty="0" smtClean="0"/>
              <a:t>The legislation is on its way</a:t>
            </a:r>
          </a:p>
          <a:p>
            <a:r>
              <a:rPr lang="en-US" dirty="0" smtClean="0"/>
              <a:t>Elements </a:t>
            </a:r>
            <a:r>
              <a:rPr lang="en-US" dirty="0"/>
              <a:t>in </a:t>
            </a:r>
            <a:r>
              <a:rPr lang="en-US" dirty="0" smtClean="0"/>
              <a:t>the coming law are inadequate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152900" cy="14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l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mfec0cb8d12d4b19bd5532e34ab147d7 xmlns="91b1478a-a65c-4a20-a811-a5013382a7e3">
      <Terms xmlns="http://schemas.microsoft.com/office/infopath/2007/PartnerControls"/>
    </mfec0cb8d12d4b19bd5532e34ab147d7>
    <TaxCatchAll xmlns="91b1478a-a65c-4a20-a811-a5013382a7e3"/>
    <OrganisasjonsleddTaxHTField0 xmlns="91b1478a-a65c-4a20-a811-a5013382a7e3">
      <Terms xmlns="http://schemas.microsoft.com/office/infopath/2007/PartnerControls"/>
    </Organisasjonsledd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sjon" ma:contentTypeID="0x0101008520CF7C3BD57F4599E8981459580F7E14009C419B98AD8B7E48AEEBD1EB5A8E443B" ma:contentTypeVersion="4" ma:contentTypeDescription="" ma:contentTypeScope="" ma:versionID="2bad6fceec5ef6f385ab784b26a8b6ff">
  <xsd:schema xmlns:xsd="http://www.w3.org/2001/XMLSchema" xmlns:xs="http://www.w3.org/2001/XMLSchema" xmlns:p="http://schemas.microsoft.com/office/2006/metadata/properties" xmlns:ns2="91b1478a-a65c-4a20-a811-a5013382a7e3" targetNamespace="http://schemas.microsoft.com/office/2006/metadata/properties" ma:root="true" ma:fieldsID="e49a259e80c7ddcf509cbd8d34bc1e5b" ns2:_="">
    <xsd:import namespace="91b1478a-a65c-4a20-a811-a5013382a7e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mfec0cb8d12d4b19bd5532e34ab147d7" minOccurs="0"/>
                <xsd:element ref="ns2:Organisasjonsledd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1478a-a65c-4a20-a811-a5013382a7e3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894bb8fc-9f52-4785-92ed-4626d0d51436}" ma:internalName="TaxCatchAll" ma:showField="CatchAllData" ma:web="91b1478a-a65c-4a20-a811-a5013382a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894bb8fc-9f52-4785-92ed-4626d0d51436}" ma:internalName="TaxCatchAllLabel" ma:readOnly="true" ma:showField="CatchAllDataLabel" ma:web="91b1478a-a65c-4a20-a811-a5013382a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fec0cb8d12d4b19bd5532e34ab147d7" ma:index="10" ma:taxonomy="true" ma:internalName="mfec0cb8d12d4b19bd5532e34ab147d7" ma:taxonomyFieldName="Undertema_x0020_Info" ma:displayName="Undertema Info" ma:default="" ma:fieldId="{6fec0cb8-d12d-4b19-bd55-32e34ab147d7}" ma:taxonomyMulti="true" ma:sspId="693a50e1-9610-4428-869f-b09b0d8e2562" ma:termSetId="0c28b822-ce02-4e7a-ab21-2460073805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sjonsleddTaxHTField0" ma:index="12" nillable="true" ma:taxonomy="true" ma:internalName="OrganisasjonsleddTaxHTField0" ma:taxonomyFieldName="Organisasjonsledd" ma:displayName="Organisasjonsledd" ma:readOnly="false" ma:default="" ma:fieldId="{52f30d27-ccc7-4417-a385-bd534cfc66b7}" ma:taxonomyMulti="true" ma:sspId="693a50e1-9610-4428-869f-b09b0d8e2562" ma:termSetId="8741f715-3256-4674-b1bf-ff5321da318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holdstype"/>
        <xsd:element ref="dc:title" minOccurs="0" maxOccurs="1" ma:index="1" ma:displayName="Filbeskrivels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C1A111-7B42-4237-B07B-158A9A4C0C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6967C-9A59-4FFD-9184-607C02F65665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91b1478a-a65c-4a20-a811-a5013382a7e3"/>
  </ds:schemaRefs>
</ds:datastoreItem>
</file>

<file path=customXml/itemProps3.xml><?xml version="1.0" encoding="utf-8"?>
<ds:datastoreItem xmlns:ds="http://schemas.openxmlformats.org/officeDocument/2006/customXml" ds:itemID="{C28F4980-6522-4503-A6CD-D2B3E3FBA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1478a-a65c-4a20-a811-a5013382a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Powerpoint%20mal_3</Template>
  <TotalTime>334</TotalTime>
  <Words>556</Words>
  <Application>Microsoft Office PowerPoint</Application>
  <PresentationFormat>Skjermfremvisning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19</vt:i4>
      </vt:variant>
    </vt:vector>
  </HeadingPairs>
  <TitlesOfParts>
    <vt:vector size="22" baseType="lpstr">
      <vt:lpstr>Powerpoint mal_3</vt:lpstr>
      <vt:lpstr>1_Egendefinert utforming</vt:lpstr>
      <vt:lpstr>Egendefinert utforming</vt:lpstr>
      <vt:lpstr>How are people with disabilities in Norway satisfied with their service provision</vt:lpstr>
      <vt:lpstr>About Norges Handikapforbund</vt:lpstr>
      <vt:lpstr>About Norges Handikapforbund</vt:lpstr>
      <vt:lpstr>About Norges Handikapforbund</vt:lpstr>
      <vt:lpstr>Arrangements and rights</vt:lpstr>
      <vt:lpstr>Buildings</vt:lpstr>
      <vt:lpstr>Transport</vt:lpstr>
      <vt:lpstr>Technical aids </vt:lpstr>
      <vt:lpstr>User-driven Personal Assistant (UPA)</vt:lpstr>
      <vt:lpstr>The economical field </vt:lpstr>
      <vt:lpstr>General attitude</vt:lpstr>
      <vt:lpstr>The NAV reform</vt:lpstr>
      <vt:lpstr>The NAV reform</vt:lpstr>
      <vt:lpstr>The NAV reform</vt:lpstr>
      <vt:lpstr>Living conditions  and social inclusion</vt:lpstr>
      <vt:lpstr>Living conditions  and social inclusion</vt:lpstr>
      <vt:lpstr>Living conditions  and social inclusion</vt:lpstr>
      <vt:lpstr>Living conditions  and social inclusion</vt:lpstr>
      <vt:lpstr>“Everything is connected  to everything else!”  Gro Harlem Brundtland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Anna-Lisbeth Bakke</dc:creator>
  <cp:lastModifiedBy>Stein Wilmann</cp:lastModifiedBy>
  <cp:revision>31</cp:revision>
  <dcterms:created xsi:type="dcterms:W3CDTF">2013-09-18T09:21:05Z</dcterms:created>
  <dcterms:modified xsi:type="dcterms:W3CDTF">2014-06-01T20:51:53Z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0x0101008520CF7C3BD57F4599E8981459580F7E14009C419B98AD8B7E48AEEBD1EB5A8E443B</vt:lpwstr>
  </property>
</Properties>
</file>