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6" r:id="rId5"/>
    <p:sldId id="265" r:id="rId6"/>
    <p:sldId id="261" r:id="rId7"/>
    <p:sldId id="257"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663" autoAdjust="0"/>
  </p:normalViewPr>
  <p:slideViewPr>
    <p:cSldViewPr>
      <p:cViewPr varScale="1">
        <p:scale>
          <a:sx n="83" d="100"/>
          <a:sy n="83" d="100"/>
        </p:scale>
        <p:origin x="-7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785822F-1DAB-4941-BA49-DEA308B3D28C}" type="datetimeFigureOut">
              <a:rPr lang="en-US"/>
              <a:pPr>
                <a:defRPr/>
              </a:pPr>
              <a:t>6/7/2014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0F2EE4-5502-4323-87F9-C0EF328D92B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1C6FCB-2ECF-4D31-82DB-FC96AF5FEDA0}" type="datetimeFigureOut">
              <a:rPr lang="en-US"/>
              <a:pPr>
                <a:defRPr/>
              </a:pPr>
              <a:t>6/7/2014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E28E5A-270C-4740-B127-E3F94D4DBDF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15D7BA-610B-4E59-B58B-A3967590DEA5}" type="datetimeFigureOut">
              <a:rPr lang="en-US"/>
              <a:pPr>
                <a:defRPr/>
              </a:pPr>
              <a:t>6/7/2014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C5FEB8-7A97-4F2D-988E-7329044934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FE378B-9C42-4655-9853-1A28412FDDD8}" type="datetimeFigureOut">
              <a:rPr lang="en-US"/>
              <a:pPr>
                <a:defRPr/>
              </a:pPr>
              <a:t>6/7/2014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4AA920-CC23-4629-92C8-A3CCA6E089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8049DB0-0D4B-4392-B4C8-499F986D3765}" type="datetimeFigureOut">
              <a:rPr lang="en-US"/>
              <a:pPr>
                <a:defRPr/>
              </a:pPr>
              <a:t>6/7/2014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2EA636-88EC-421C-9CC7-32DEC84B1BE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E29ED10-C59C-4AEE-A225-F0C7A34FDF8F}" type="datetimeFigureOut">
              <a:rPr lang="en-US"/>
              <a:pPr>
                <a:defRPr/>
              </a:pPr>
              <a:t>6/7/2014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2D02B8-6C1B-4367-8368-754530DFB5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7B945F5-59FD-4EEE-8FDB-0723EFB71834}" type="datetimeFigureOut">
              <a:rPr lang="en-US"/>
              <a:pPr>
                <a:defRPr/>
              </a:pPr>
              <a:t>6/7/2014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D05A03D-8EBB-4FBD-B5C3-2189399DD3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E8476F4-C879-4755-8ABB-D830D03E7F21}" type="datetimeFigureOut">
              <a:rPr lang="en-US"/>
              <a:pPr>
                <a:defRPr/>
              </a:pPr>
              <a:t>6/7/2014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F24FE10-BE3C-411A-A0DA-F1CAFB80F6E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CA215C4-D5BE-42C9-B1CF-2FA8AEA86870}" type="datetimeFigureOut">
              <a:rPr lang="en-US"/>
              <a:pPr>
                <a:defRPr/>
              </a:pPr>
              <a:t>6/7/2014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8D9E01-3513-407C-956E-9A3BEFDA102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2B239D0-603B-4A2B-BE17-BD2195E1262D}" type="datetimeFigureOut">
              <a:rPr lang="en-US"/>
              <a:pPr>
                <a:defRPr/>
              </a:pPr>
              <a:t>6/7/2014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75F204-EEC0-4DEC-83EE-D4FD802B13C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922891-B835-43AC-99ED-CE2A1942BF94}" type="datetimeFigureOut">
              <a:rPr lang="en-US"/>
              <a:pPr>
                <a:defRPr/>
              </a:pPr>
              <a:t>6/7/2014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D94947-6A92-4656-9520-0C2745FD4BB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AA96F89-2D99-46AF-B832-490BE159083F}" type="datetimeFigureOut">
              <a:rPr lang="en-US"/>
              <a:pPr>
                <a:defRPr/>
              </a:pPr>
              <a:t>6/7/2014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11755DE-A61F-4380-B70F-304374366C7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fi-FI" sz="5400" smtClean="0"/>
              <a:t>Ma tahan päris kooli, päris tööd ja päris vaba aega, et elada päris elu päris maailmas!</a:t>
            </a:r>
            <a:endParaRPr lang="en-US" sz="5400" smtClean="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457200" y="1357313"/>
            <a:ext cx="8229600" cy="3857625"/>
          </a:xfrm>
        </p:spPr>
        <p:txBody>
          <a:bodyPr/>
          <a:lstStyle/>
          <a:p>
            <a:r>
              <a:rPr lang="en-US" sz="4800" b="1" smtClean="0"/>
              <a:t>Sotsiaalne kaasatus</a:t>
            </a:r>
            <a:r>
              <a:rPr lang="en-US" sz="4800" smtClean="0"/>
              <a:t> tähendab inimeste võimalust osaleda täisväärtuslikult ühiskondlikus elus.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t-EE" smtClean="0"/>
              <a:t>Mõned kaasamise komponendid</a:t>
            </a:r>
            <a:endParaRPr lang="en-US" smtClean="0"/>
          </a:p>
        </p:txBody>
      </p:sp>
      <p:sp>
        <p:nvSpPr>
          <p:cNvPr id="15362" name="Content Placeholder 2"/>
          <p:cNvSpPr>
            <a:spLocks noGrp="1"/>
          </p:cNvSpPr>
          <p:nvPr>
            <p:ph idx="1"/>
          </p:nvPr>
        </p:nvSpPr>
        <p:spPr/>
        <p:txBody>
          <a:bodyPr/>
          <a:lstStyle/>
          <a:p>
            <a:r>
              <a:rPr lang="et-EE" smtClean="0"/>
              <a:t>Ligipääs avalikule ühiskonnale</a:t>
            </a:r>
          </a:p>
          <a:p>
            <a:r>
              <a:rPr lang="et-EE" smtClean="0"/>
              <a:t>Võimalus luua mitmekesine so</a:t>
            </a:r>
            <a:r>
              <a:rPr lang="et-EE" smtClean="0">
                <a:latin typeface="Arial" charset="0"/>
              </a:rPr>
              <a:t>t</a:t>
            </a:r>
            <a:r>
              <a:rPr lang="et-EE" smtClean="0"/>
              <a:t>siaalne võrgustik</a:t>
            </a:r>
          </a:p>
          <a:p>
            <a:r>
              <a:rPr lang="et-EE" smtClean="0"/>
              <a:t>Vastutus, põhjus-tagajärg seos, elu</a:t>
            </a:r>
            <a:r>
              <a:rPr lang="et-EE" smtClean="0">
                <a:latin typeface="Arial" charset="0"/>
              </a:rPr>
              <a:t>k</a:t>
            </a:r>
            <a:r>
              <a:rPr lang="et-EE" smtClean="0"/>
              <a:t>ogemus</a:t>
            </a: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0188" y="2130425"/>
            <a:ext cx="6958012" cy="2084388"/>
          </a:xfrm>
        </p:spPr>
        <p:txBody>
          <a:bodyPr rtlCol="0">
            <a:normAutofit fontScale="90000"/>
          </a:bodyPr>
          <a:lstStyle/>
          <a:p>
            <a:pPr fontAlgn="auto">
              <a:spcAft>
                <a:spcPts val="0"/>
              </a:spcAft>
              <a:defRPr/>
            </a:pPr>
            <a:r>
              <a:rPr lang="et-EE" sz="6600" dirty="0" smtClean="0"/>
              <a:t>Eraldumise mitu nägu</a:t>
            </a:r>
            <a:endParaRPr lang="en-US" sz="6600" dirty="0"/>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endParaRPr lang="et-EE" smtClean="0"/>
          </a:p>
        </p:txBody>
      </p:sp>
      <p:sp>
        <p:nvSpPr>
          <p:cNvPr id="3" name="Content Placeholder 2"/>
          <p:cNvSpPr>
            <a:spLocks noGrp="1"/>
          </p:cNvSpPr>
          <p:nvPr>
            <p:ph idx="1"/>
          </p:nvPr>
        </p:nvSpPr>
        <p:spPr/>
        <p:txBody>
          <a:bodyPr rtlCol="0">
            <a:normAutofit/>
          </a:bodyPr>
          <a:lstStyle/>
          <a:p>
            <a:pPr marL="514350" indent="-514350" fontAlgn="auto">
              <a:spcAft>
                <a:spcPts val="0"/>
              </a:spcAft>
              <a:buFont typeface="Arial" pitchFamily="34" charset="0"/>
              <a:buChar char="•"/>
              <a:defRPr/>
            </a:pPr>
            <a:r>
              <a:rPr lang="et-EE" dirty="0" smtClean="0"/>
              <a:t>Õppimist toetavad teenused</a:t>
            </a:r>
          </a:p>
          <a:p>
            <a:pPr fontAlgn="auto">
              <a:spcAft>
                <a:spcPts val="0"/>
              </a:spcAft>
              <a:buFont typeface="Arial" pitchFamily="34" charset="0"/>
              <a:buChar char="•"/>
              <a:defRPr/>
            </a:pPr>
            <a:r>
              <a:rPr lang="et-EE" dirty="0" smtClean="0"/>
              <a:t>Igapäeva elu toetavad teenused</a:t>
            </a:r>
          </a:p>
          <a:p>
            <a:pPr fontAlgn="auto">
              <a:spcAft>
                <a:spcPts val="0"/>
              </a:spcAft>
              <a:buFont typeface="Arial" pitchFamily="34" charset="0"/>
              <a:buChar char="•"/>
              <a:defRPr/>
            </a:pPr>
            <a:r>
              <a:rPr lang="et-EE" dirty="0" smtClean="0"/>
              <a:t>Tööturuteenused...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25"/>
            <a:ext cx="7772400" cy="1643063"/>
          </a:xfrm>
        </p:spPr>
        <p:txBody>
          <a:bodyPr rtlCol="0">
            <a:normAutofit fontScale="90000"/>
          </a:bodyPr>
          <a:lstStyle/>
          <a:p>
            <a:pPr fontAlgn="auto">
              <a:spcAft>
                <a:spcPts val="0"/>
              </a:spcAft>
              <a:defRPr/>
            </a:pPr>
            <a:r>
              <a:rPr lang="et-EE" sz="6600" dirty="0" smtClean="0"/>
              <a:t>Hoiatus!</a:t>
            </a:r>
            <a:br>
              <a:rPr lang="et-EE" sz="6600" dirty="0" smtClean="0"/>
            </a:br>
            <a:endParaRPr lang="en-US" sz="6600" dirty="0"/>
          </a:p>
        </p:txBody>
      </p:sp>
      <p:sp>
        <p:nvSpPr>
          <p:cNvPr id="18434" name="Subtitle 2"/>
          <p:cNvSpPr>
            <a:spLocks noGrp="1"/>
          </p:cNvSpPr>
          <p:nvPr>
            <p:ph type="subTitle" idx="1"/>
          </p:nvPr>
        </p:nvSpPr>
        <p:spPr>
          <a:xfrm>
            <a:off x="1371600" y="2286000"/>
            <a:ext cx="6400800" cy="3352800"/>
          </a:xfrm>
        </p:spPr>
        <p:txBody>
          <a:bodyPr/>
          <a:lstStyle/>
          <a:p>
            <a:r>
              <a:rPr lang="et-EE" sz="5400" smtClean="0">
                <a:solidFill>
                  <a:schemeClr val="tx1"/>
                </a:solidFill>
              </a:rPr>
              <a:t>Lapse tundmatus kohas vette viskamine ei ole kaasamine.</a:t>
            </a:r>
            <a:endParaRPr lang="en-US" sz="5400" smtClean="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t-EE" smtClean="0"/>
              <a:t>Rimini- Itaalia</a:t>
            </a:r>
            <a:endParaRPr lang="en-US" smtClean="0"/>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None/>
              <a:defRPr/>
            </a:pPr>
            <a:endParaRPr lang="et-EE" dirty="0" smtClean="0"/>
          </a:p>
          <a:p>
            <a:pPr fontAlgn="auto">
              <a:spcAft>
                <a:spcPts val="0"/>
              </a:spcAft>
              <a:buFont typeface="Arial" pitchFamily="34" charset="0"/>
              <a:buChar char="•"/>
              <a:defRPr/>
            </a:pPr>
            <a:r>
              <a:rPr lang="et-EE" dirty="0" smtClean="0"/>
              <a:t>25 õpilast klassis kahe täiskasvanu juhendamisel </a:t>
            </a:r>
          </a:p>
          <a:p>
            <a:pPr fontAlgn="auto">
              <a:spcAft>
                <a:spcPts val="0"/>
              </a:spcAft>
              <a:buFont typeface="Arial" pitchFamily="34" charset="0"/>
              <a:buChar char="•"/>
              <a:defRPr/>
            </a:pPr>
            <a:r>
              <a:rPr lang="et-EE" dirty="0" smtClean="0"/>
              <a:t>Õpilaste arvu tõus 20lt 25le õpilasele </a:t>
            </a:r>
            <a:r>
              <a:rPr lang="et-EE" dirty="0" err="1" smtClean="0"/>
              <a:t>Berlusconi</a:t>
            </a:r>
            <a:r>
              <a:rPr lang="et-EE" dirty="0" smtClean="0"/>
              <a:t> valitsuse kärbete tõttu</a:t>
            </a:r>
          </a:p>
          <a:p>
            <a:pPr fontAlgn="auto">
              <a:spcAft>
                <a:spcPts val="0"/>
              </a:spcAft>
              <a:buFont typeface="Arial" pitchFamily="34" charset="0"/>
              <a:buChar char="•"/>
              <a:defRPr/>
            </a:pPr>
            <a:r>
              <a:rPr lang="et-EE" dirty="0" smtClean="0"/>
              <a:t>Puudega lapsed tavaklassis- vahel töötamas abiõpetajaga klassi tagaosas või kõrvalruumis, kuid mitte kunagi grupeerituna puude järgi.</a:t>
            </a:r>
          </a:p>
          <a:p>
            <a:pPr fontAlgn="auto">
              <a:spcAft>
                <a:spcPts val="0"/>
              </a:spcAft>
              <a:buFont typeface="Arial" pitchFamily="34" charset="0"/>
              <a:buChar char="•"/>
              <a:defRPr/>
            </a:pPr>
            <a:r>
              <a:rPr lang="et-EE" dirty="0" smtClean="0"/>
              <a:t>Me nägime väga erinevate vajadustega õpilasi klassiruumis- üle 2 puudega õpilase klassis ei ole siiski võimalik</a:t>
            </a:r>
          </a:p>
          <a:p>
            <a:pPr fontAlgn="auto">
              <a:spcAft>
                <a:spcPts val="0"/>
              </a:spcAft>
              <a:buFont typeface="Arial" pitchFamily="34" charset="0"/>
              <a:buChar char="•"/>
              <a:defRPr/>
            </a:pPr>
            <a:r>
              <a:rPr lang="et-EE" dirty="0" smtClean="0"/>
              <a:t>Lapsel on abiõpetaja, isiklik abistaja ja kui vaja, siis ka õde koolis kaasas. Ta saab päeva jooksul, haridust, teraapiat või treeningut alates päevast, mil tema sügav puue määratakse, pluss nad saavad inspiratsiooni tavalisest mitmekesisest keskkonnast ümberringi</a:t>
            </a:r>
          </a:p>
          <a:p>
            <a:pPr fontAlgn="auto">
              <a:spcAft>
                <a:spcPts val="0"/>
              </a:spcAft>
              <a:buFont typeface="Arial" pitchFamily="34" charset="0"/>
              <a:buChar char="•"/>
              <a:defRPr/>
            </a:pPr>
            <a:r>
              <a:rPr lang="et-EE" dirty="0" smtClean="0"/>
              <a:t>Siiski me ei näinud rohkem sügava puudega lapsi, kuigi statistika näitas nende sarnast jaotuvust nagu mujal riikides- see on kaasava hariduse raviv jõud- </a:t>
            </a:r>
            <a:r>
              <a:rPr lang="et-EE" dirty="0" err="1" smtClean="0"/>
              <a:t>Trix</a:t>
            </a:r>
            <a:r>
              <a:rPr lang="et-EE" dirty="0" smtClean="0"/>
              <a:t> </a:t>
            </a:r>
            <a:r>
              <a:rPr lang="et-EE" dirty="0" err="1" smtClean="0"/>
              <a:t>Grooff</a:t>
            </a:r>
            <a:endParaRPr lang="et-EE" dirty="0" smtClean="0"/>
          </a:p>
          <a:p>
            <a:pPr fontAlgn="auto">
              <a:spcAft>
                <a:spcPts val="0"/>
              </a:spcAft>
              <a:buFont typeface="Arial" pitchFamily="34" charset="0"/>
              <a:buChar char="•"/>
              <a:defRPr/>
            </a:pPr>
            <a:r>
              <a:rPr lang="et-EE" dirty="0" smtClean="0"/>
              <a:t>Seadusandlus- Iga kool peab õpetama kindlal arvul puudega lapsi. Puudega lapsed saavad eesõiguse saada kooli nimekirja. </a:t>
            </a:r>
          </a:p>
          <a:p>
            <a:pPr fontAlgn="auto">
              <a:spcAft>
                <a:spcPts val="0"/>
              </a:spcAft>
              <a:buFont typeface="Arial" pitchFamily="34" charset="0"/>
              <a:buChar char="•"/>
              <a:defRPr/>
            </a:pPr>
            <a:endParaRPr lang="et-EE" dirty="0" smtClean="0"/>
          </a:p>
          <a:p>
            <a:pPr fontAlgn="auto">
              <a:spcAft>
                <a:spcPts val="0"/>
              </a:spcAft>
              <a:buFont typeface="Arial" pitchFamily="34" charset="0"/>
              <a:buChar char="•"/>
              <a:defRPr/>
            </a:pPr>
            <a:endParaRPr lang="et-EE" dirty="0" smtClean="0"/>
          </a:p>
          <a:p>
            <a:pPr fontAlgn="auto">
              <a:spcAft>
                <a:spcPts val="0"/>
              </a:spcAft>
              <a:buFont typeface="Arial" pitchFamily="34" charset="0"/>
              <a:buChar char="•"/>
              <a:defRPr/>
            </a:pPr>
            <a:endParaRPr lang="et-EE" dirty="0" smtClean="0"/>
          </a:p>
          <a:p>
            <a:pPr fontAlgn="auto">
              <a:spcAft>
                <a:spcPts val="0"/>
              </a:spcAft>
              <a:buFont typeface="Arial" pitchFamily="34" charset="0"/>
              <a:buChar char="•"/>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p:txBody>
          <a:bodyPr/>
          <a:lstStyle/>
          <a:p>
            <a:r>
              <a:rPr lang="et-EE" smtClean="0"/>
              <a:t>Aitäh kuulamast!</a:t>
            </a:r>
            <a:br>
              <a:rPr lang="et-EE" smtClean="0"/>
            </a:br>
            <a:r>
              <a:rPr lang="et-EE" smtClean="0"/>
              <a:t>Mari Siilsalu</a:t>
            </a:r>
            <a:endParaRPr lang="en-US" smtClean="0"/>
          </a:p>
        </p:txBody>
      </p:sp>
      <p:sp>
        <p:nvSpPr>
          <p:cNvPr id="20482" name="Subtitle 2"/>
          <p:cNvSpPr>
            <a:spLocks noGrp="1"/>
          </p:cNvSpPr>
          <p:nvPr>
            <p:ph type="subTitle" idx="1"/>
          </p:nvPr>
        </p:nvSpPr>
        <p:spPr/>
        <p:txBody>
          <a:bodyPr/>
          <a:lstStyle/>
          <a:p>
            <a:r>
              <a:rPr lang="et-EE" smtClean="0">
                <a:solidFill>
                  <a:schemeClr val="tx1"/>
                </a:solidFill>
              </a:rPr>
              <a:t>European Network on Independent Living</a:t>
            </a:r>
            <a:endParaRPr lang="en-US" smtClean="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196</Words>
  <Application>Microsoft Office PowerPoint</Application>
  <PresentationFormat>On-screen Show (4:3)</PresentationFormat>
  <Paragraphs>25</Paragraphs>
  <Slides>8</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8</vt:i4>
      </vt:variant>
    </vt:vector>
  </HeadingPairs>
  <TitlesOfParts>
    <vt:vector size="11" baseType="lpstr">
      <vt:lpstr>Calibri</vt:lpstr>
      <vt:lpstr>Arial</vt:lpstr>
      <vt:lpstr>Office Theme</vt:lpstr>
      <vt:lpstr>Ma tahan päris kooli, päris tööd ja päris vaba aega, et elada päris elu päris maailmas!</vt:lpstr>
      <vt:lpstr>Sotsiaalne kaasatus tähendab inimeste võimalust osaleda täisväärtuslikult ühiskondlikus elus.</vt:lpstr>
      <vt:lpstr>Mõned kaasamise komponendid</vt:lpstr>
      <vt:lpstr>Eraldumise mitu nägu</vt:lpstr>
      <vt:lpstr>Slide 5</vt:lpstr>
      <vt:lpstr>Hoiatus! </vt:lpstr>
      <vt:lpstr>Rimini- Itaalia</vt:lpstr>
      <vt:lpstr>Aitäh kuulamast! Mari Siilsalu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Kasutaja</dc:creator>
  <cp:lastModifiedBy>Tiina Stelmach</cp:lastModifiedBy>
  <cp:revision>21</cp:revision>
  <dcterms:created xsi:type="dcterms:W3CDTF">2014-06-05T03:27:10Z</dcterms:created>
  <dcterms:modified xsi:type="dcterms:W3CDTF">2014-06-07T17:00:07Z</dcterms:modified>
</cp:coreProperties>
</file>