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t-E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t-EE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35FE9C-C33F-4403-AA0D-F7BABD54F1F9}" type="datetimeFigureOut">
              <a:rPr lang="et-EE" smtClean="0"/>
              <a:pPr/>
              <a:t>2.06.2014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E97BA7-F6D7-4F59-A12F-64AFC1A618FF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124744"/>
            <a:ext cx="6768752" cy="1900808"/>
          </a:xfrm>
        </p:spPr>
        <p:txBody>
          <a:bodyPr/>
          <a:lstStyle/>
          <a:p>
            <a:r>
              <a:rPr lang="et-EE" dirty="0" smtClean="0">
                <a:solidFill>
                  <a:schemeClr val="accent6">
                    <a:lumMod val="50000"/>
                  </a:schemeClr>
                </a:solidFill>
              </a:rPr>
              <a:t>HEV-õppija võimalused kutsehariduses</a:t>
            </a:r>
            <a:endParaRPr lang="et-EE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077072"/>
            <a:ext cx="7523176" cy="1656184"/>
          </a:xfrm>
        </p:spPr>
        <p:txBody>
          <a:bodyPr>
            <a:normAutofit/>
          </a:bodyPr>
          <a:lstStyle/>
          <a:p>
            <a:r>
              <a:rPr lang="et-EE" dirty="0" smtClean="0">
                <a:solidFill>
                  <a:schemeClr val="accent6">
                    <a:lumMod val="50000"/>
                  </a:schemeClr>
                </a:solidFill>
              </a:rPr>
              <a:t>Liine Maasikas</a:t>
            </a:r>
          </a:p>
          <a:p>
            <a:r>
              <a:rPr lang="et-EE" dirty="0" smtClean="0">
                <a:solidFill>
                  <a:schemeClr val="accent6">
                    <a:lumMod val="50000"/>
                  </a:schemeClr>
                </a:solidFill>
              </a:rPr>
              <a:t>Tartu KHK karjäärinõustaja</a:t>
            </a:r>
          </a:p>
          <a:p>
            <a:r>
              <a:rPr lang="et-EE" smtClean="0">
                <a:solidFill>
                  <a:schemeClr val="accent6">
                    <a:lumMod val="50000"/>
                  </a:schemeClr>
                </a:solidFill>
              </a:rPr>
              <a:t>5.06.2014 Tammistus</a:t>
            </a:r>
            <a:endParaRPr lang="et-EE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Tartu KHK HEV-õppijad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>
                <a:sym typeface="Symbol"/>
              </a:rPr>
              <a:t>3500 õpilast, kellest 2013/14 õppeaastal HEV-õppijaid 118, kellest 80% LÕK-õpilased</a:t>
            </a:r>
          </a:p>
          <a:p>
            <a:r>
              <a:rPr lang="et-EE" dirty="0" smtClean="0">
                <a:sym typeface="Symbol"/>
              </a:rPr>
              <a:t>Suur enamus HEV-õppijatest õpib HEV-gruppides</a:t>
            </a:r>
          </a:p>
          <a:p>
            <a:r>
              <a:rPr lang="et-EE" dirty="0" smtClean="0">
                <a:sym typeface="Symbol"/>
              </a:rPr>
              <a:t>Enamus kutsekeskhariduse õppekavadel või kutseõppel põhihariduse baasil (4. tase), vähemus põhihariduse nõudeta erialadel (3.tase)</a:t>
            </a:r>
          </a:p>
          <a:p>
            <a:r>
              <a:rPr lang="et-EE" dirty="0" smtClean="0">
                <a:sym typeface="Symbol"/>
              </a:rPr>
              <a:t>HEV-õppijate teadlikkus õppimisvõimalusest hea</a:t>
            </a:r>
          </a:p>
          <a:p>
            <a:r>
              <a:rPr lang="et-EE" dirty="0" smtClean="0">
                <a:sym typeface="Symbol"/>
              </a:rPr>
              <a:t>Üha arenev kaasav kultuur</a:t>
            </a:r>
          </a:p>
          <a:p>
            <a:endParaRPr lang="et-EE" dirty="0" smtClean="0">
              <a:sym typeface="Symbo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Mis on toonud edu?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Prioriteediks töö esmakursuslastega</a:t>
            </a:r>
          </a:p>
          <a:p>
            <a:r>
              <a:rPr lang="et-EE" dirty="0" smtClean="0"/>
              <a:t>Koostöö KOV-ga (tugiisik, viipekeeletõlk, võimalused peale õpingute lõpetamist)</a:t>
            </a:r>
          </a:p>
          <a:p>
            <a:r>
              <a:rPr lang="et-EE" dirty="0" smtClean="0"/>
              <a:t>Individuaalne üleminekuplaan (õppe ajal info majavälisele praktikaasutusele, peale lõpetamist tööandjale, töötukassale, reh.asutusele õpilase üld- ja erialastest pädevustest)</a:t>
            </a:r>
          </a:p>
          <a:p>
            <a:r>
              <a:rPr lang="et-EE" dirty="0" smtClean="0"/>
              <a:t>Individuaalne õppekava HEV-õppijale</a:t>
            </a:r>
          </a:p>
          <a:p>
            <a:r>
              <a:rPr lang="et-EE" dirty="0" smtClean="0"/>
              <a:t>Koolisisene tugev võrgustik</a:t>
            </a:r>
          </a:p>
          <a:p>
            <a:r>
              <a:rPr lang="et-EE" dirty="0" smtClean="0"/>
              <a:t>HEV-õppijate praktikavõimalused </a:t>
            </a:r>
          </a:p>
          <a:p>
            <a:r>
              <a:rPr lang="et-EE" dirty="0" smtClean="0"/>
              <a:t>Uuendus: individuaalne ületulekuplaan põhi-/keskkoolist</a:t>
            </a:r>
            <a:endParaRPr lang="et-E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Mis kooli aitab?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Õpingute varajane etteplaneerimine – kontakt kevadel, enne vastuvõtuperioodi algust</a:t>
            </a:r>
          </a:p>
          <a:p>
            <a:r>
              <a:rPr lang="et-EE" dirty="0" smtClean="0"/>
              <a:t>HEV-õppija ja tema pere/võrgustiku aktiivsus aitamaks leida võimalusi koolivälise tugiteenuse rahastamiseks (tugiisik, tõlk, abistajad jm)</a:t>
            </a:r>
          </a:p>
          <a:p>
            <a:r>
              <a:rPr lang="et-EE" dirty="0" smtClean="0"/>
              <a:t>Pere-/võrgustikupoolne õpilase edust huvituv kontaktisik</a:t>
            </a:r>
          </a:p>
          <a:p>
            <a:r>
              <a:rPr lang="et-EE" dirty="0" smtClean="0"/>
              <a:t>Koostöö eelneva (õppe)asutusega (ületulekuplaan)</a:t>
            </a:r>
          </a:p>
          <a:p>
            <a:r>
              <a:rPr lang="et-EE" dirty="0" smtClean="0"/>
              <a:t>Koostöö õpilase edust huvituva KOV esindajaga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Mida teha kui...?	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Koolide õppekavaarendus on tugevalt seotud kooli pidaja ja huvigruppide vajadustega – olge julged oma koolitusvajadustest märku andma</a:t>
            </a:r>
          </a:p>
          <a:p>
            <a:r>
              <a:rPr lang="et-EE" dirty="0" smtClean="0"/>
              <a:t>Olge teadlikud kutseõppeasutuse ja HEV-määrusega kehtestatud koolide kohustustest ja õigustest</a:t>
            </a:r>
          </a:p>
          <a:p>
            <a:r>
              <a:rPr lang="et-EE" dirty="0" smtClean="0"/>
              <a:t>Olge julged uurimaks kooliväliste tugiteenuste võimalusi KOV-s ning neid ka taotlema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t-EE" dirty="0" smtClean="0"/>
          </a:p>
          <a:p>
            <a:pPr algn="ctr">
              <a:buNone/>
            </a:pPr>
            <a:endParaRPr lang="et-EE" dirty="0" smtClean="0"/>
          </a:p>
          <a:p>
            <a:pPr algn="ctr">
              <a:buNone/>
            </a:pPr>
            <a:r>
              <a:rPr lang="et-EE" dirty="0" smtClean="0"/>
              <a:t>Mina tänan</a:t>
            </a:r>
          </a:p>
          <a:p>
            <a:pPr algn="ctr">
              <a:buNone/>
            </a:pPr>
            <a:endParaRPr lang="et-EE" dirty="0" smtClean="0"/>
          </a:p>
          <a:p>
            <a:pPr algn="ctr">
              <a:buNone/>
            </a:pPr>
            <a:r>
              <a:rPr lang="et-EE" dirty="0" smtClean="0"/>
              <a:t>Küsimusi?</a:t>
            </a:r>
          </a:p>
          <a:p>
            <a:pPr algn="ctr">
              <a:buNone/>
            </a:pPr>
            <a:endParaRPr lang="et-EE" dirty="0" smtClean="0"/>
          </a:p>
          <a:p>
            <a:pPr algn="ctr">
              <a:buNone/>
            </a:pPr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Ettekandes keskendun	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HEV-õppija üldistele võimalustele kutsehariduses</a:t>
            </a:r>
          </a:p>
          <a:p>
            <a:r>
              <a:rPr lang="et-EE" dirty="0" smtClean="0"/>
              <a:t>Uue kutseõppeasutuse seaduse HEV määrusele ja sellest tulenevatele muudatustele</a:t>
            </a:r>
          </a:p>
          <a:p>
            <a:r>
              <a:rPr lang="et-EE" dirty="0" smtClean="0"/>
              <a:t>Tartu KHK headele praktikatele seoses HEV-õppijate õpetamise ja tööturule suunamisega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HEV-õppijad kutsehariduses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2013/14 õppeaastal Eestis 41 kutsekooli, </a:t>
            </a:r>
            <a:r>
              <a:rPr lang="et-EE" dirty="0" smtClean="0"/>
              <a:t>HEV-õppijaid </a:t>
            </a:r>
            <a:r>
              <a:rPr lang="et-EE" dirty="0" smtClean="0"/>
              <a:t>õpetavad 26 (vt kutseharidus.ee)</a:t>
            </a:r>
          </a:p>
          <a:p>
            <a:r>
              <a:rPr lang="et-EE" dirty="0" smtClean="0"/>
              <a:t>Õpilaste koguarv kutsekoolides 25699, neist EHISe järgi HEV-õppijaid 885 (3,4%)</a:t>
            </a:r>
          </a:p>
          <a:p>
            <a:r>
              <a:rPr lang="et-EE" dirty="0" smtClean="0"/>
              <a:t>Nö ametlikud ja mitteametlikud HEV-õppijad</a:t>
            </a:r>
          </a:p>
          <a:p>
            <a:r>
              <a:rPr lang="et-EE" dirty="0" smtClean="0"/>
              <a:t>Üldine väljalangevus kutseharidusest </a:t>
            </a:r>
            <a:r>
              <a:rPr lang="et-EE" sz="2800" dirty="0" smtClean="0">
                <a:sym typeface="Symbol"/>
              </a:rPr>
              <a:t>20%</a:t>
            </a:r>
          </a:p>
          <a:p>
            <a:r>
              <a:rPr lang="et-EE" sz="2800" dirty="0" smtClean="0">
                <a:sym typeface="Symbol"/>
              </a:rPr>
              <a:t>Väga suured erinevused koolide võimekuses õpetada HEV-õppijaid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Kutseõppeasutuse seadus </a:t>
            </a:r>
            <a:r>
              <a:rPr lang="et-EE" sz="2700" dirty="0" smtClean="0"/>
              <a:t>(jõustus 1.09.2013)</a:t>
            </a:r>
            <a:endParaRPr lang="et-EE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Varasemalt </a:t>
            </a:r>
            <a:r>
              <a:rPr lang="et-EE" dirty="0" smtClean="0"/>
              <a:t>kutseharidusstandardis </a:t>
            </a:r>
            <a:r>
              <a:rPr lang="et-EE" dirty="0" smtClean="0"/>
              <a:t>õppetasandid: kutseõpe põhihariduse nõudeta, kutseõpe põhihariduse baasil, kutsekeskharidusõpe, kutseõpe keskhariduse baasil</a:t>
            </a:r>
          </a:p>
          <a:p>
            <a:r>
              <a:rPr lang="et-EE" dirty="0" smtClean="0"/>
              <a:t>Nüüd määratud tasemed 2-5</a:t>
            </a:r>
          </a:p>
          <a:p>
            <a:pPr>
              <a:buNone/>
            </a:pPr>
            <a:r>
              <a:rPr lang="et-EE" dirty="0" smtClean="0"/>
              <a:t>2. tase </a:t>
            </a:r>
            <a:r>
              <a:rPr lang="et-EE" sz="2400" dirty="0" smtClean="0"/>
              <a:t>(saavutab väljundid juhendamisel, PH nõudeta, LÕK/TÕK )</a:t>
            </a:r>
          </a:p>
          <a:p>
            <a:pPr>
              <a:buNone/>
            </a:pPr>
            <a:r>
              <a:rPr lang="et-EE" sz="2800" dirty="0" smtClean="0"/>
              <a:t>3. tase </a:t>
            </a:r>
            <a:r>
              <a:rPr lang="et-EE" sz="2400" dirty="0" smtClean="0"/>
              <a:t>(saavutab väljundid iseseisvalt, PH nõudeta)</a:t>
            </a:r>
          </a:p>
          <a:p>
            <a:pPr>
              <a:buNone/>
            </a:pPr>
            <a:r>
              <a:rPr lang="et-EE" sz="2800" dirty="0" smtClean="0"/>
              <a:t>4. tase </a:t>
            </a:r>
            <a:r>
              <a:rPr lang="et-EE" sz="2400" dirty="0" smtClean="0"/>
              <a:t>(saavutab väljundud iseseisvalt ja ennastjuhtivalt, kutseõpe VÕI kutsekeskharidusõpe).  </a:t>
            </a:r>
          </a:p>
          <a:p>
            <a:pPr>
              <a:buNone/>
            </a:pPr>
            <a:r>
              <a:rPr lang="et-EE" sz="3000" dirty="0" smtClean="0"/>
              <a:t>5. tase </a:t>
            </a:r>
            <a:r>
              <a:rPr lang="et-EE" sz="2400" dirty="0" smtClean="0"/>
              <a:t>(vajalik keskhariduse olemasolu)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Õpingute käigus...?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“Erivajadusega isikute kutseõppeasutuses õppimise tingimused ja kord”, võeti vastu 9.05.2014</a:t>
            </a:r>
          </a:p>
          <a:p>
            <a:r>
              <a:rPr lang="et-EE" sz="2400" i="1" dirty="0" smtClean="0"/>
              <a:t>Erivajadusega on isik, kelle eriline andekus, õpiraskused, terviseseisund, puue, käitumis- ja tundeeluhäired, pikemaajaline õppetööst eemalviibimine või õppekeele ebapiisav valdamine toob kaasa vajaduse teha muudatusi või kohandusi õppe sisus, õppeprotsessis, õppe kestuses, õppekoormuses ja/või õppekeskkonnas</a:t>
            </a:r>
          </a:p>
          <a:p>
            <a:r>
              <a:rPr lang="et-EE" sz="2800" dirty="0" smtClean="0"/>
              <a:t>Kool saab teha kohandusi eelmainitud aspektides, kuid mitte õpiväljundites</a:t>
            </a:r>
          </a:p>
          <a:p>
            <a:endParaRPr lang="et-EE" sz="2800" dirty="0" smtClean="0"/>
          </a:p>
          <a:p>
            <a:endParaRPr lang="et-EE" sz="2400" dirty="0" smtClean="0"/>
          </a:p>
          <a:p>
            <a:endParaRPr lang="et-E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4539208"/>
          </a:xfrm>
        </p:spPr>
        <p:txBody>
          <a:bodyPr>
            <a:normAutofit fontScale="85000" lnSpcReduction="20000"/>
          </a:bodyPr>
          <a:lstStyle/>
          <a:p>
            <a:r>
              <a:rPr lang="et-EE" dirty="0" smtClean="0"/>
              <a:t>HEV-õppe korraldamisel lähtutakse kaasava hariduse põhimõtetest</a:t>
            </a:r>
          </a:p>
          <a:p>
            <a:r>
              <a:rPr lang="et-EE" dirty="0" smtClean="0"/>
              <a:t>Koolil kohustus </a:t>
            </a:r>
          </a:p>
          <a:p>
            <a:pPr>
              <a:buFontTx/>
              <a:buChar char="-"/>
            </a:pPr>
            <a:r>
              <a:rPr lang="et-EE" dirty="0" smtClean="0"/>
              <a:t>luua koos kooli pidajaga tingimused kutseõppes osalemiseks </a:t>
            </a:r>
          </a:p>
          <a:p>
            <a:pPr>
              <a:buFontTx/>
              <a:buChar char="-"/>
            </a:pPr>
            <a:r>
              <a:rPr lang="et-EE" dirty="0" smtClean="0"/>
              <a:t>nõustada sisseastujat jõukohase õppekava valimisel + nõustada õppijat sotsiaalteenuste ja -toetuste osas</a:t>
            </a:r>
          </a:p>
          <a:p>
            <a:pPr>
              <a:buFontTx/>
              <a:buChar char="-"/>
            </a:pPr>
            <a:r>
              <a:rPr lang="et-EE" dirty="0" smtClean="0"/>
              <a:t>koolitada ja nõustada õpetajaid ja personali</a:t>
            </a:r>
          </a:p>
          <a:p>
            <a:pPr>
              <a:buFontTx/>
              <a:buChar char="-"/>
            </a:pPr>
            <a:r>
              <a:rPr lang="et-EE" dirty="0" smtClean="0"/>
              <a:t>kui õppija esitab koolile reh.plaani, kohustub kool õppe korraldamisel lähtuma plaanist tulenevatest soovitustest ja tegema koostööd reh.asutusega, et teenused oleksid õppijale kättesaadavad</a:t>
            </a:r>
          </a:p>
          <a:p>
            <a:pPr>
              <a:buFontTx/>
              <a:buChar char="-"/>
            </a:pPr>
            <a:r>
              <a:rPr lang="et-EE" dirty="0" smtClean="0"/>
              <a:t>moodustada kooli HEV-tugirühm</a:t>
            </a:r>
            <a:endParaRPr lang="et-E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sz="3300" dirty="0" smtClean="0"/>
              <a:t>Kool saab tuvastada järgmised erivajadused:</a:t>
            </a:r>
          </a:p>
          <a:p>
            <a:endParaRPr lang="et-EE" sz="3300" b="1" dirty="0" smtClean="0"/>
          </a:p>
          <a:p>
            <a:pPr>
              <a:buNone/>
            </a:pPr>
            <a:r>
              <a:rPr lang="et-EE" b="1" dirty="0" smtClean="0"/>
              <a:t>püsivad õpiraskused</a:t>
            </a:r>
            <a:r>
              <a:rPr lang="et-EE" dirty="0" smtClean="0"/>
              <a:t> (meditsiiniline/logopeediline tõend)</a:t>
            </a:r>
          </a:p>
          <a:p>
            <a:pPr lvl="0">
              <a:buNone/>
            </a:pPr>
            <a:r>
              <a:rPr lang="et-EE" b="1" dirty="0" smtClean="0"/>
              <a:t>intellektipuue</a:t>
            </a:r>
            <a:r>
              <a:rPr lang="et-EE" dirty="0" smtClean="0"/>
              <a:t> (LÕK põhikoolitunnistus, üleminekuplaan)</a:t>
            </a:r>
          </a:p>
          <a:p>
            <a:pPr lvl="0">
              <a:buNone/>
            </a:pPr>
            <a:r>
              <a:rPr lang="et-EE" b="1" dirty="0" smtClean="0"/>
              <a:t>emotsionaal- ja käitumisraskused </a:t>
            </a:r>
            <a:r>
              <a:rPr lang="et-EE" dirty="0" smtClean="0"/>
              <a:t>(meditsiiiniline tõend või tugirühma otsus)</a:t>
            </a:r>
          </a:p>
          <a:p>
            <a:pPr lvl="0">
              <a:buNone/>
            </a:pPr>
            <a:r>
              <a:rPr lang="et-EE" b="1" dirty="0" smtClean="0"/>
              <a:t>nägemispuue</a:t>
            </a:r>
            <a:r>
              <a:rPr lang="et-EE" dirty="0" smtClean="0"/>
              <a:t> (ekspertarsti otsus, reh.plaan)</a:t>
            </a:r>
          </a:p>
          <a:p>
            <a:pPr lvl="0">
              <a:buNone/>
            </a:pPr>
            <a:r>
              <a:rPr lang="et-EE" b="1" dirty="0" smtClean="0"/>
              <a:t>kuulmispuue</a:t>
            </a:r>
            <a:r>
              <a:rPr lang="et-EE" dirty="0" smtClean="0"/>
              <a:t> (ekspertarsti otsus, reh.plaan)</a:t>
            </a:r>
          </a:p>
          <a:p>
            <a:pPr lvl="0">
              <a:buNone/>
            </a:pPr>
            <a:r>
              <a:rPr lang="et-EE" b="1" dirty="0" smtClean="0"/>
              <a:t>liikumispuue</a:t>
            </a:r>
            <a:r>
              <a:rPr lang="et-EE" dirty="0" smtClean="0"/>
              <a:t> (ekspertarsti otsus, reh.plaan)</a:t>
            </a:r>
          </a:p>
          <a:p>
            <a:pPr lvl="0">
              <a:buNone/>
            </a:pPr>
            <a:r>
              <a:rPr lang="et-EE" b="1" dirty="0" smtClean="0"/>
              <a:t>kroonilised ja pikaajalised haigused </a:t>
            </a:r>
            <a:r>
              <a:rPr lang="et-EE" dirty="0" smtClean="0"/>
              <a:t>(meditsiiniline tõend) </a:t>
            </a:r>
          </a:p>
          <a:p>
            <a:pPr lvl="0">
              <a:buNone/>
            </a:pPr>
            <a:r>
              <a:rPr lang="et-EE" b="1" dirty="0" smtClean="0"/>
              <a:t>õpingute alustamiseks ebapiisav eesti keele oskus </a:t>
            </a:r>
            <a:r>
              <a:rPr lang="et-EE" dirty="0" smtClean="0"/>
              <a:t>(tunnistus või tugirühma otsus)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Koolil kohustus tagada mistahes tugiteenus HEV-õppijale, sealhulgas veel hariduslikud tugimeetmed nagu õpe väikerühmas (4-12), osaoskuste õppekavad, individuaalne õppekava ja karjääriplaan</a:t>
            </a:r>
          </a:p>
          <a:p>
            <a:r>
              <a:rPr lang="et-EE" dirty="0" smtClean="0"/>
              <a:t>HEV-õppija areng paremini kavandatav, jälgitav, suunatav</a:t>
            </a:r>
          </a:p>
          <a:p>
            <a:r>
              <a:rPr lang="et-EE" dirty="0" smtClean="0"/>
              <a:t>Suurem rõhk võrgustikutööl õpilase KOV ja reh.asutustega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Peale õpingute lõpetamist...?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Milline on kutsehariduse ja –tunnistusega HEV-õppija väljund tööturul?</a:t>
            </a:r>
          </a:p>
          <a:p>
            <a:r>
              <a:rPr lang="et-EE" dirty="0" smtClean="0"/>
              <a:t>Tööandjate huvi (eriti 2. taseme õppekava lõpetanute </a:t>
            </a:r>
            <a:r>
              <a:rPr lang="et-EE" smtClean="0"/>
              <a:t>osas)</a:t>
            </a:r>
            <a:endParaRPr lang="et-EE" dirty="0" smtClean="0"/>
          </a:p>
          <a:p>
            <a:r>
              <a:rPr lang="et-EE" dirty="0" smtClean="0"/>
              <a:t>Õpingutejärgse tegevuse planeerimisel kesksel kohal õppija ja tema võimed, vajadused, soovid</a:t>
            </a:r>
          </a:p>
          <a:p>
            <a:r>
              <a:rPr lang="et-EE" dirty="0" smtClean="0"/>
              <a:t>Avatud tööturg?</a:t>
            </a:r>
          </a:p>
          <a:p>
            <a:r>
              <a:rPr lang="et-EE" dirty="0" smtClean="0"/>
              <a:t>Toetatud/kaitstud tööturu teenused?</a:t>
            </a:r>
          </a:p>
          <a:p>
            <a:r>
              <a:rPr lang="et-EE" dirty="0" smtClean="0"/>
              <a:t>Individuaalne karjääriplaan ja selle olulisus</a:t>
            </a:r>
            <a:endParaRPr lang="et-E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124</TotalTime>
  <Words>648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HEV-õppija võimalused kutsehariduses</vt:lpstr>
      <vt:lpstr>Ettekandes keskendun </vt:lpstr>
      <vt:lpstr>HEV-õppijad kutsehariduses</vt:lpstr>
      <vt:lpstr>Kutseõppeasutuse seadus (jõustus 1.09.2013)</vt:lpstr>
      <vt:lpstr>Õpingute käigus...?</vt:lpstr>
      <vt:lpstr>Slide 6</vt:lpstr>
      <vt:lpstr>Slide 7</vt:lpstr>
      <vt:lpstr>Slide 8</vt:lpstr>
      <vt:lpstr>Peale õpingute lõpetamist...?</vt:lpstr>
      <vt:lpstr>Tartu KHK HEV-õppijad</vt:lpstr>
      <vt:lpstr>Mis on toonud edu?</vt:lpstr>
      <vt:lpstr>Mis kooli aitab?</vt:lpstr>
      <vt:lpstr>Mida teha kui...? </vt:lpstr>
      <vt:lpstr>Slide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Liine</dc:creator>
  <cp:lastModifiedBy>Liine</cp:lastModifiedBy>
  <cp:revision>16</cp:revision>
  <dcterms:created xsi:type="dcterms:W3CDTF">2014-05-31T11:26:30Z</dcterms:created>
  <dcterms:modified xsi:type="dcterms:W3CDTF">2014-06-02T06:30:03Z</dcterms:modified>
</cp:coreProperties>
</file>