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81" r:id="rId2"/>
    <p:sldId id="425" r:id="rId3"/>
    <p:sldId id="433" r:id="rId4"/>
    <p:sldId id="426" r:id="rId5"/>
    <p:sldId id="435" r:id="rId6"/>
    <p:sldId id="404" r:id="rId7"/>
    <p:sldId id="430" r:id="rId8"/>
    <p:sldId id="427" r:id="rId9"/>
    <p:sldId id="428" r:id="rId10"/>
    <p:sldId id="436" r:id="rId11"/>
    <p:sldId id="429" r:id="rId12"/>
    <p:sldId id="416" r:id="rId13"/>
    <p:sldId id="417" r:id="rId14"/>
    <p:sldId id="424" r:id="rId15"/>
    <p:sldId id="431" r:id="rId16"/>
    <p:sldId id="432" r:id="rId17"/>
    <p:sldId id="373" r:id="rId18"/>
  </p:sldIdLst>
  <p:sldSz cx="9144000" cy="6858000" type="screen4x3"/>
  <p:notesSz cx="6669088" cy="9753600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ne ak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2185" autoAdjust="0"/>
  </p:normalViewPr>
  <p:slideViewPr>
    <p:cSldViewPr>
      <p:cViewPr>
        <p:scale>
          <a:sx n="71" d="100"/>
          <a:sy n="71" d="100"/>
        </p:scale>
        <p:origin x="-1356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36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75" d="100"/>
          <a:sy n="75" d="100"/>
        </p:scale>
        <p:origin x="-1422" y="258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ootukassa.internal\Failid\analyys\T&#213;KS1\Kristi\N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ootukassa.internal\Failid\analyys\T&#213;KS1\Kristi\N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Leht2!$B$182</c:f>
              <c:strCache>
                <c:ptCount val="1"/>
                <c:pt idx="0">
                  <c:v>Naised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Leht2!$A$183:$A$187</c:f>
              <c:strCache>
                <c:ptCount val="5"/>
                <c:pt idx="0">
                  <c:v>16-24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55-62</c:v>
                </c:pt>
              </c:strCache>
            </c:strRef>
          </c:cat>
          <c:val>
            <c:numRef>
              <c:f>Leht2!$B$183:$B$187</c:f>
              <c:numCache>
                <c:formatCode>0%</c:formatCode>
                <c:ptCount val="5"/>
                <c:pt idx="0">
                  <c:v>2.7921794624648694E-2</c:v>
                </c:pt>
                <c:pt idx="1">
                  <c:v>4.7787664492040464E-2</c:v>
                </c:pt>
                <c:pt idx="2">
                  <c:v>7.2513468816266066E-2</c:v>
                </c:pt>
                <c:pt idx="3">
                  <c:v>0.15742535079798298</c:v>
                </c:pt>
                <c:pt idx="4">
                  <c:v>0.19718752853562768</c:v>
                </c:pt>
              </c:numCache>
            </c:numRef>
          </c:val>
        </c:ser>
        <c:ser>
          <c:idx val="1"/>
          <c:order val="1"/>
          <c:tx>
            <c:strRef>
              <c:f>Leht2!$C$182</c:f>
              <c:strCache>
                <c:ptCount val="1"/>
                <c:pt idx="0">
                  <c:v>Mehed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Leht2!$A$183:$A$187</c:f>
              <c:strCache>
                <c:ptCount val="5"/>
                <c:pt idx="0">
                  <c:v>16-24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55-62</c:v>
                </c:pt>
              </c:strCache>
            </c:strRef>
          </c:cat>
          <c:val>
            <c:numRef>
              <c:f>Leht2!$C$183:$C$187</c:f>
              <c:numCache>
                <c:formatCode>0%</c:formatCode>
                <c:ptCount val="5"/>
                <c:pt idx="0">
                  <c:v>3.7773561550714783E-2</c:v>
                </c:pt>
                <c:pt idx="1">
                  <c:v>6.4974990107649067E-2</c:v>
                </c:pt>
                <c:pt idx="2">
                  <c:v>8.2223191728980016E-2</c:v>
                </c:pt>
                <c:pt idx="3">
                  <c:v>0.14145554529682125</c:v>
                </c:pt>
                <c:pt idx="4">
                  <c:v>0.17073690404926897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656960"/>
        <c:axId val="39995072"/>
      </c:barChart>
      <c:catAx>
        <c:axId val="87656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t-EE"/>
          </a:p>
        </c:txPr>
        <c:crossAx val="39995072"/>
        <c:crosses val="autoZero"/>
        <c:auto val="1"/>
        <c:lblAlgn val="ctr"/>
        <c:lblOffset val="100"/>
        <c:noMultiLvlLbl val="0"/>
      </c:catAx>
      <c:valAx>
        <c:axId val="399950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aseline="0"/>
                </a:pPr>
                <a:r>
                  <a:rPr lang="et-EE" sz="1200" baseline="0"/>
                  <a:t>Osakaal kõigist töövõimetuspensionäridest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t-EE"/>
          </a:p>
        </c:txPr>
        <c:crossAx val="876569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aseline="0"/>
          </a:pPr>
          <a:endParaRPr lang="et-E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Leht2!$C$97</c:f>
              <c:strCache>
                <c:ptCount val="1"/>
                <c:pt idx="0">
                  <c:v>Mittetöötavad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Leht2!$A$98:$A$102</c:f>
              <c:strCache>
                <c:ptCount val="5"/>
                <c:pt idx="0">
                  <c:v>16-24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55+</c:v>
                </c:pt>
              </c:strCache>
            </c:strRef>
          </c:cat>
          <c:val>
            <c:numRef>
              <c:f>Leht2!$C$98:$C$102</c:f>
              <c:numCache>
                <c:formatCode>General</c:formatCode>
                <c:ptCount val="5"/>
                <c:pt idx="0">
                  <c:v>4905</c:v>
                </c:pt>
                <c:pt idx="1">
                  <c:v>6763</c:v>
                </c:pt>
                <c:pt idx="2">
                  <c:v>8829</c:v>
                </c:pt>
                <c:pt idx="3">
                  <c:v>16768</c:v>
                </c:pt>
                <c:pt idx="4">
                  <c:v>22460</c:v>
                </c:pt>
              </c:numCache>
            </c:numRef>
          </c:val>
        </c:ser>
        <c:ser>
          <c:idx val="1"/>
          <c:order val="1"/>
          <c:tx>
            <c:strRef>
              <c:f>Leht2!$D$97</c:f>
              <c:strCache>
                <c:ptCount val="1"/>
                <c:pt idx="0">
                  <c:v>Töötavad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Leht2!$A$98:$A$102</c:f>
              <c:strCache>
                <c:ptCount val="5"/>
                <c:pt idx="0">
                  <c:v>16-24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55+</c:v>
                </c:pt>
              </c:strCache>
            </c:strRef>
          </c:cat>
          <c:val>
            <c:numRef>
              <c:f>Leht2!$D$98:$D$102</c:f>
              <c:numCache>
                <c:formatCode>General</c:formatCode>
                <c:ptCount val="5"/>
                <c:pt idx="0">
                  <c:v>1570</c:v>
                </c:pt>
                <c:pt idx="1">
                  <c:v>4351</c:v>
                </c:pt>
                <c:pt idx="2">
                  <c:v>6422</c:v>
                </c:pt>
                <c:pt idx="3">
                  <c:v>12690</c:v>
                </c:pt>
                <c:pt idx="4">
                  <c:v>13803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333184"/>
        <c:axId val="78872576"/>
      </c:barChart>
      <c:lineChart>
        <c:grouping val="standard"/>
        <c:varyColors val="0"/>
        <c:ser>
          <c:idx val="2"/>
          <c:order val="2"/>
          <c:tx>
            <c:strRef>
              <c:f>Leht2!$E$97</c:f>
              <c:strCache>
                <c:ptCount val="1"/>
                <c:pt idx="0">
                  <c:v>Mittetöötavate osakaal (parem telg)</c:v>
                </c:pt>
              </c:strCache>
            </c:strRef>
          </c:tx>
          <c:marker>
            <c:symbol val="none"/>
          </c:marker>
          <c:cat>
            <c:strRef>
              <c:f>Leht2!$A$98:$A$102</c:f>
              <c:strCache>
                <c:ptCount val="5"/>
                <c:pt idx="0">
                  <c:v>16-24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55+</c:v>
                </c:pt>
              </c:strCache>
            </c:strRef>
          </c:cat>
          <c:val>
            <c:numRef>
              <c:f>Leht2!$E$98:$E$102</c:f>
              <c:numCache>
                <c:formatCode>0%</c:formatCode>
                <c:ptCount val="5"/>
                <c:pt idx="0">
                  <c:v>0.75752895752895755</c:v>
                </c:pt>
                <c:pt idx="1">
                  <c:v>0.60851178693539676</c:v>
                </c:pt>
                <c:pt idx="2">
                  <c:v>0.57891285817323457</c:v>
                </c:pt>
                <c:pt idx="3">
                  <c:v>0.56921719057641385</c:v>
                </c:pt>
                <c:pt idx="4">
                  <c:v>0.61936409011940541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316288"/>
        <c:axId val="78873152"/>
      </c:lineChart>
      <c:catAx>
        <c:axId val="90333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t-EE"/>
          </a:p>
        </c:txPr>
        <c:crossAx val="78872576"/>
        <c:crosses val="autoZero"/>
        <c:auto val="1"/>
        <c:lblAlgn val="ctr"/>
        <c:lblOffset val="100"/>
        <c:noMultiLvlLbl val="0"/>
      </c:catAx>
      <c:valAx>
        <c:axId val="78872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aseline="0"/>
                </a:pPr>
                <a:r>
                  <a:rPr lang="et-EE" sz="1200" baseline="0"/>
                  <a:t>Inimeste arv 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t-EE"/>
          </a:p>
        </c:txPr>
        <c:crossAx val="90333184"/>
        <c:crosses val="autoZero"/>
        <c:crossBetween val="between"/>
      </c:valAx>
      <c:valAx>
        <c:axId val="7887315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 baseline="0"/>
                </a:pPr>
                <a:r>
                  <a:rPr lang="et-EE" sz="1200" baseline="0"/>
                  <a:t>Mittetöötavate osakaal</a:t>
                </a:r>
              </a:p>
            </c:rich>
          </c:tx>
          <c:layout>
            <c:manualLayout>
              <c:xMode val="edge"/>
              <c:yMode val="edge"/>
              <c:x val="0.95020202812343468"/>
              <c:y val="0.22011847329616396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t-EE"/>
          </a:p>
        </c:txPr>
        <c:crossAx val="90316288"/>
        <c:crosses val="max"/>
        <c:crossBetween val="between"/>
      </c:valAx>
      <c:catAx>
        <c:axId val="90316288"/>
        <c:scaling>
          <c:orientation val="minMax"/>
        </c:scaling>
        <c:delete val="1"/>
        <c:axPos val="b"/>
        <c:majorTickMark val="out"/>
        <c:minorTickMark val="none"/>
        <c:tickLblPos val="nextTo"/>
        <c:crossAx val="78873152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200" baseline="0"/>
          </a:pPr>
          <a:endParaRPr lang="et-EE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890515" cy="48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29" tIns="45215" rIns="90429" bIns="45215" numCol="1" anchor="t" anchorCtr="0" compatLnSpc="1">
            <a:prstTxWarp prst="textNoShape">
              <a:avLst/>
            </a:prstTxWarp>
          </a:bodyPr>
          <a:lstStyle>
            <a:lvl1pPr defTabSz="903883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 bwMode="auto">
          <a:xfrm>
            <a:off x="3777002" y="0"/>
            <a:ext cx="2890514" cy="48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29" tIns="45215" rIns="90429" bIns="45215" numCol="1" anchor="t" anchorCtr="0" compatLnSpc="1">
            <a:prstTxWarp prst="textNoShape">
              <a:avLst/>
            </a:prstTxWarp>
          </a:bodyPr>
          <a:lstStyle>
            <a:lvl1pPr algn="r" defTabSz="903883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 bwMode="auto">
          <a:xfrm>
            <a:off x="0" y="9263958"/>
            <a:ext cx="2890515" cy="48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29" tIns="45215" rIns="90429" bIns="45215" numCol="1" anchor="b" anchorCtr="0" compatLnSpc="1">
            <a:prstTxWarp prst="textNoShape">
              <a:avLst/>
            </a:prstTxWarp>
          </a:bodyPr>
          <a:lstStyle>
            <a:lvl1pPr defTabSz="903883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 bwMode="auto">
          <a:xfrm>
            <a:off x="3777002" y="9263958"/>
            <a:ext cx="2890514" cy="48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29" tIns="45215" rIns="90429" bIns="45215" numCol="1" anchor="b" anchorCtr="0" compatLnSpc="1">
            <a:prstTxWarp prst="textNoShape">
              <a:avLst/>
            </a:prstTxWarp>
          </a:bodyPr>
          <a:lstStyle>
            <a:lvl1pPr algn="r" defTabSz="903883">
              <a:defRPr sz="1200"/>
            </a:lvl1pPr>
          </a:lstStyle>
          <a:p>
            <a:pPr>
              <a:defRPr/>
            </a:pPr>
            <a:fld id="{0F24333E-3CFC-4E5D-938A-D3949A0143E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2527814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890515" cy="48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29" tIns="45215" rIns="90429" bIns="45215" numCol="1" anchor="t" anchorCtr="0" compatLnSpc="1">
            <a:prstTxWarp prst="textNoShape">
              <a:avLst/>
            </a:prstTxWarp>
          </a:bodyPr>
          <a:lstStyle>
            <a:lvl1pPr defTabSz="903883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 bwMode="auto">
          <a:xfrm>
            <a:off x="3777002" y="0"/>
            <a:ext cx="2890514" cy="48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29" tIns="45215" rIns="90429" bIns="45215" numCol="1" anchor="t" anchorCtr="0" compatLnSpc="1">
            <a:prstTxWarp prst="textNoShape">
              <a:avLst/>
            </a:prstTxWarp>
          </a:bodyPr>
          <a:lstStyle>
            <a:lvl1pPr algn="r" defTabSz="903883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1838"/>
            <a:ext cx="4878388" cy="3659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65" tIns="44882" rIns="89765" bIns="44882" rtlCol="0" anchor="ctr"/>
          <a:lstStyle/>
          <a:p>
            <a:pPr lvl="0"/>
            <a:endParaRPr lang="et-EE" noProof="0" smtClean="0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 bwMode="auto">
          <a:xfrm>
            <a:off x="666437" y="4632763"/>
            <a:ext cx="5336214" cy="43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29" tIns="45215" rIns="90429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noProof="0" smtClean="0"/>
              <a:t>Klõpsake juhtslaidi teksti laadide redigeerimiseks</a:t>
            </a:r>
          </a:p>
          <a:p>
            <a:pPr lvl="1"/>
            <a:r>
              <a:rPr lang="et-EE" noProof="0" smtClean="0"/>
              <a:t>Teine tase</a:t>
            </a:r>
          </a:p>
          <a:p>
            <a:pPr lvl="2"/>
            <a:r>
              <a:rPr lang="et-EE" noProof="0" smtClean="0"/>
              <a:t>Kolmas tase</a:t>
            </a:r>
          </a:p>
          <a:p>
            <a:pPr lvl="3"/>
            <a:r>
              <a:rPr lang="et-EE" noProof="0" smtClean="0"/>
              <a:t>Neljas tase</a:t>
            </a:r>
          </a:p>
          <a:p>
            <a:pPr lvl="4"/>
            <a:r>
              <a:rPr lang="et-EE" noProof="0" smtClean="0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 bwMode="auto">
          <a:xfrm>
            <a:off x="0" y="9263958"/>
            <a:ext cx="2890515" cy="48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29" tIns="45215" rIns="90429" bIns="45215" numCol="1" anchor="b" anchorCtr="0" compatLnSpc="1">
            <a:prstTxWarp prst="textNoShape">
              <a:avLst/>
            </a:prstTxWarp>
          </a:bodyPr>
          <a:lstStyle>
            <a:lvl1pPr defTabSz="903883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 bwMode="auto">
          <a:xfrm>
            <a:off x="3777002" y="9263958"/>
            <a:ext cx="2890514" cy="48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29" tIns="45215" rIns="90429" bIns="45215" numCol="1" anchor="b" anchorCtr="0" compatLnSpc="1">
            <a:prstTxWarp prst="textNoShape">
              <a:avLst/>
            </a:prstTxWarp>
          </a:bodyPr>
          <a:lstStyle>
            <a:lvl1pPr algn="r" defTabSz="903883">
              <a:defRPr sz="1200"/>
            </a:lvl1pPr>
          </a:lstStyle>
          <a:p>
            <a:pPr>
              <a:defRPr/>
            </a:pPr>
            <a:fld id="{6333874E-B2DF-4C01-8518-9E88968D932E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2588837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33874E-B2DF-4C01-8518-9E88968D932E}" type="slidenum">
              <a:rPr lang="et-EE" smtClean="0"/>
              <a:pPr>
                <a:defRPr/>
              </a:pPr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0576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E78ED-0E13-4194-B656-DF6471D0DD63}" type="slidenum">
              <a:rPr lang="et-EE" smtClean="0"/>
              <a:pPr>
                <a:defRPr/>
              </a:pPr>
              <a:t>6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91231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Palgatoetuse suuruseks on 50% töötaja palgakulust, kuid mitte rohkem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kahekordne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töötasu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alammäär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Palgatoetust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makstakse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töötaja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tööle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asumisest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arvates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t-E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Tööandjale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hüvitatakse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vajadusel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töötaja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tööalase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koolituse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2500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töötaja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kohta</a:t>
            </a:r>
            <a:endParaRPr lang="en-GB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33874E-B2DF-4C01-8518-9E88968D932E}" type="slidenum">
              <a:rPr lang="et-EE" smtClean="0"/>
              <a:pPr>
                <a:defRPr/>
              </a:pPr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41968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baseline="0" dirty="0" smtClean="0"/>
              <a:t>37% töövõimetuspensionäre on vanuses 55+ , mis tähendab, et nad kuuluvad juba oma vanusest tulenevalt tööturu riskirühma. Ja 2/3 on inimesed vanuses 45+. Naisi ja mehi on peaaegu pooleks (49% mehi, 51% naisi). Nooremates vanusrühmades on meeste osakaal kõrgem, vanematest aga naiste osakaal kõrgem.</a:t>
            </a:r>
            <a:endParaRPr lang="et-EE" dirty="0" smtClean="0"/>
          </a:p>
          <a:p>
            <a:pPr defTabSz="90443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4DC3C4-BAF4-4EA6-84B1-22542163EB8A}" type="slidenum">
              <a:rPr lang="et-EE" smtClean="0"/>
              <a:pPr>
                <a:defRPr/>
              </a:pPr>
              <a:t>12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84816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Siin joonisel on töövõimetuspensionärid</a:t>
            </a:r>
            <a:r>
              <a:rPr lang="et-EE" baseline="0" dirty="0" smtClean="0"/>
              <a:t> näidatud vanuse ja töötamise/mittetöötamise alusel. Noorte hulgas on töötavate osakaal madalam: ligikaudu veerand töötavad ehk siis 76% on mittetöötavad. 25-54 aastaste hulgas on töötavate osakaal kõrgem – 40% või veidi rohkem.  Kõige vanemas vanusgrupis töötavate osakaal taas veidi langeb ehk mittetöötavate osakaal suureneb.</a:t>
            </a:r>
            <a:endParaRPr lang="et-EE" dirty="0" smtClean="0"/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4DC3C4-BAF4-4EA6-84B1-22542163EB8A}" type="slidenum">
              <a:rPr lang="et-EE" smtClean="0"/>
              <a:pPr>
                <a:defRPr/>
              </a:pPr>
              <a:t>13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84816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1200" dirty="0" smtClean="0">
                <a:solidFill>
                  <a:prstClr val="black"/>
                </a:solidFill>
              </a:rPr>
              <a:t>(sh arvestab hindamise soovitustega)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1200" dirty="0" smtClean="0">
                <a:solidFill>
                  <a:prstClr val="black"/>
                </a:solidFill>
              </a:rPr>
              <a:t>(koolituskaardiga sarnane skeem)</a:t>
            </a:r>
          </a:p>
          <a:p>
            <a:endParaRPr lang="en-GB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33874E-B2DF-4C01-8518-9E88968D932E}" type="slidenum">
              <a:rPr lang="et-EE" smtClean="0"/>
              <a:pPr>
                <a:defRPr/>
              </a:pPr>
              <a:t>16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03052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Märkmete kohatäid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7411" name="Slaidinumbri kohatä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2863"/>
            <a:fld id="{576BABFA-84C8-419E-AECB-02C26F389CB3}" type="slidenum">
              <a:rPr lang="et-EE" smtClean="0"/>
              <a:pPr defTabSz="902863"/>
              <a:t>17</a:t>
            </a:fld>
            <a:endParaRPr lang="et-EE" dirty="0" smtClean="0"/>
          </a:p>
        </p:txBody>
      </p:sp>
      <p:sp>
        <p:nvSpPr>
          <p:cNvPr id="2" name="Kuupäeva kohatäid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t-E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juhtslaidi alamtiitli laadi redigeerimiseks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Eesti Töötukassa</a:t>
            </a: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BE9CA-E112-4628-B1CB-7A9AC6103FB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Eesti Töötukassa</a:t>
            </a: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E06F7-55A4-4506-B252-AC5AE0D6B39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Eesti Töötukassa</a:t>
            </a: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B73E2-EAF4-4C53-8C07-3A820B24B6D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Eesti Töötukassa</a:t>
            </a: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F67AF-79EE-4817-8BB2-75F21BF88B6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Eesti Töötukassa</a:t>
            </a: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AF733-5203-4E69-839A-FAC9AA5EB8A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Eesti Töötukassa</a:t>
            </a:r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8862B-FEC9-416B-AEAE-8EB30C1DB6A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8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Eesti Töötukassa</a:t>
            </a:r>
          </a:p>
        </p:txBody>
      </p:sp>
      <p:sp>
        <p:nvSpPr>
          <p:cNvPr id="9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C3793-7567-445D-876C-8A0E16FCAE27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Eesti Töötukassa</a:t>
            </a:r>
          </a:p>
        </p:txBody>
      </p:sp>
      <p:sp>
        <p:nvSpPr>
          <p:cNvPr id="5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54442-9255-4548-A427-BFB68221FB81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Eesti Töötukassa</a:t>
            </a:r>
          </a:p>
        </p:txBody>
      </p:sp>
      <p:sp>
        <p:nvSpPr>
          <p:cNvPr id="4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C6530-C3AD-47D2-ABBB-89EC5A79605D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Eesti Töötukassa</a:t>
            </a:r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C0EF0-04D6-4694-8F30-EEACD7B942B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t-EE" noProof="0" smtClean="0"/>
              <a:t>Pildi lisamiseks klõpsake ikooni</a:t>
            </a:r>
            <a:endParaRPr lang="et-EE" noProof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Eesti Töötukassa</a:t>
            </a:r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42571-B924-4C9B-89C8-D9FA98975C5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ealkirja kohatäid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Klõpsake tiitlilaadi muutmiseks</a:t>
            </a:r>
          </a:p>
        </p:txBody>
      </p:sp>
      <p:sp>
        <p:nvSpPr>
          <p:cNvPr id="16387" name="Teksti kohatäid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t-EE"/>
              <a:t>Eesti Töötukassa</a:t>
            </a: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E265E0-98DB-46C0-B679-169B81A15BEA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1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2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hyperlink" Target="mailto:Mariliis.niidla@tootukassa.ee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8458033" cy="566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Pealkiri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643937" cy="1728192"/>
          </a:xfrm>
        </p:spPr>
        <p:txBody>
          <a:bodyPr/>
          <a:lstStyle/>
          <a:p>
            <a:pPr eaLnBrk="1" hangingPunct="1"/>
            <a:r>
              <a:rPr lang="et-EE" sz="4000" b="1" dirty="0" smtClean="0"/>
              <a:t>Töövõimetusest töövõimeni</a:t>
            </a:r>
            <a:endParaRPr lang="en-US" sz="4000" b="1" dirty="0" smtClean="0">
              <a:cs typeface="Times New Roman" pitchFamily="18" charset="0"/>
            </a:endParaRP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567069" y="4626544"/>
            <a:ext cx="8064895" cy="204281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t-EE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t-EE" sz="2000" dirty="0" smtClean="0"/>
          </a:p>
        </p:txBody>
      </p:sp>
      <p:sp>
        <p:nvSpPr>
          <p:cNvPr id="2" name="Ristkülik 1"/>
          <p:cNvSpPr/>
          <p:nvPr/>
        </p:nvSpPr>
        <p:spPr>
          <a:xfrm>
            <a:off x="1691680" y="4941168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2000" b="1" dirty="0" smtClean="0">
                <a:solidFill>
                  <a:schemeClr val="bg1">
                    <a:lumMod val="50000"/>
                  </a:schemeClr>
                </a:solidFill>
              </a:rPr>
              <a:t>Mariliis Niidla</a:t>
            </a:r>
            <a:endParaRPr lang="et-EE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t-EE" sz="2000" b="1" dirty="0">
                <a:solidFill>
                  <a:schemeClr val="bg1">
                    <a:lumMod val="50000"/>
                  </a:schemeClr>
                </a:solidFill>
              </a:rPr>
              <a:t>Eesti Töötukassa</a:t>
            </a:r>
          </a:p>
        </p:txBody>
      </p:sp>
      <p:sp>
        <p:nvSpPr>
          <p:cNvPr id="4" name="Ristkülik 3"/>
          <p:cNvSpPr/>
          <p:nvPr/>
        </p:nvSpPr>
        <p:spPr>
          <a:xfrm>
            <a:off x="3131839" y="5810361"/>
            <a:ext cx="4914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dirty="0" smtClean="0">
                <a:solidFill>
                  <a:schemeClr val="bg1">
                    <a:lumMod val="50000"/>
                  </a:schemeClr>
                </a:solidFill>
              </a:rPr>
              <a:t>06. juuni 2014 </a:t>
            </a:r>
            <a:endParaRPr lang="et-E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7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229600" cy="936104"/>
          </a:xfrm>
        </p:spPr>
        <p:txBody>
          <a:bodyPr/>
          <a:lstStyle/>
          <a:p>
            <a:r>
              <a:rPr lang="et-EE" sz="2800" b="1" dirty="0">
                <a:solidFill>
                  <a:schemeClr val="accent6">
                    <a:lumMod val="75000"/>
                  </a:schemeClr>
                </a:solidFill>
              </a:rPr>
              <a:t>18-aastaste kuni vanaduspensioniealiste töövõimekaoga inimeste hõiveseisund, 2012</a:t>
            </a:r>
            <a:br>
              <a:rPr lang="et-EE" sz="28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GB" sz="2800" dirty="0"/>
          </a:p>
        </p:txBody>
      </p:sp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pic>
        <p:nvPicPr>
          <p:cNvPr id="414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24" y="1124744"/>
            <a:ext cx="7272734" cy="460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830"/>
            <a:ext cx="21526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220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pic>
        <p:nvPicPr>
          <p:cNvPr id="419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55"/>
            <a:ext cx="91440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995"/>
            <a:ext cx="21463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9" y="1772816"/>
            <a:ext cx="7584777" cy="487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0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ealkiri 1"/>
          <p:cNvSpPr>
            <a:spLocks noGrp="1"/>
          </p:cNvSpPr>
          <p:nvPr>
            <p:ph type="title"/>
          </p:nvPr>
        </p:nvSpPr>
        <p:spPr>
          <a:xfrm>
            <a:off x="323528" y="5877272"/>
            <a:ext cx="8352928" cy="71983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t-EE" sz="2200" b="1" dirty="0" smtClean="0">
                <a:solidFill>
                  <a:schemeClr val="accent6">
                    <a:lumMod val="75000"/>
                  </a:schemeClr>
                </a:solidFill>
              </a:rPr>
              <a:t>16-62-aastaste töövõimetuspensionäride jagunemine soo ja vanuse järgi (seisuga 31.05.2013)</a:t>
            </a:r>
            <a:r>
              <a:rPr lang="et-EE" sz="2000" b="1" dirty="0" smtClean="0">
                <a:solidFill>
                  <a:srgbClr val="FF0000"/>
                </a:solidFill>
              </a:rPr>
              <a:t/>
            </a:r>
            <a:br>
              <a:rPr lang="et-EE" sz="2000" b="1" dirty="0" smtClean="0">
                <a:solidFill>
                  <a:srgbClr val="FF0000"/>
                </a:solidFill>
              </a:rPr>
            </a:br>
            <a:r>
              <a:rPr lang="et-EE" sz="1500" b="1" dirty="0" smtClean="0">
                <a:solidFill>
                  <a:schemeClr val="accent6">
                    <a:lumMod val="75000"/>
                  </a:schemeClr>
                </a:solidFill>
              </a:rPr>
              <a:t>Allikas: SKA</a:t>
            </a:r>
          </a:p>
        </p:txBody>
      </p:sp>
      <p:graphicFrame>
        <p:nvGraphicFramePr>
          <p:cNvPr id="11268" name="Objekt 1"/>
          <p:cNvGraphicFramePr>
            <a:graphicFrameLocks noChangeAspect="1"/>
          </p:cNvGraphicFramePr>
          <p:nvPr/>
        </p:nvGraphicFramePr>
        <p:xfrm>
          <a:off x="142875" y="142875"/>
          <a:ext cx="21431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4" name="CorelDRAW" r:id="rId4" imgW="6872400" imgH="1553040" progId="">
                  <p:embed/>
                </p:oleObj>
              </mc:Choice>
              <mc:Fallback>
                <p:oleObj name="CorelDRAW" r:id="rId4" imgW="6872400" imgH="155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42875"/>
                        <a:ext cx="21431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368771"/>
              </p:ext>
            </p:extLst>
          </p:nvPr>
        </p:nvGraphicFramePr>
        <p:xfrm>
          <a:off x="683568" y="1124744"/>
          <a:ext cx="741682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5576" y="53269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 smtClean="0">
                <a:latin typeface="+mj-lt"/>
              </a:rPr>
              <a:t>Reformi sihtrühm: mis neid iseloomustab?</a:t>
            </a:r>
            <a:endParaRPr lang="en-GB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08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ealkiri 1"/>
          <p:cNvSpPr>
            <a:spLocks noGrp="1"/>
          </p:cNvSpPr>
          <p:nvPr>
            <p:ph type="title"/>
          </p:nvPr>
        </p:nvSpPr>
        <p:spPr>
          <a:xfrm>
            <a:off x="323528" y="5877272"/>
            <a:ext cx="8352928" cy="71983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t-EE" sz="2200" b="1" dirty="0" smtClean="0">
                <a:solidFill>
                  <a:schemeClr val="accent6">
                    <a:lumMod val="75000"/>
                  </a:schemeClr>
                </a:solidFill>
              </a:rPr>
              <a:t>16-62-aastased töövõimetuspensionärid vanuse ja töötamise järgi (seisuga 31.05.2013)</a:t>
            </a:r>
            <a:r>
              <a:rPr lang="et-EE" sz="2000" b="1" dirty="0" smtClean="0">
                <a:solidFill>
                  <a:srgbClr val="FF0000"/>
                </a:solidFill>
              </a:rPr>
              <a:t/>
            </a:r>
            <a:br>
              <a:rPr lang="et-EE" sz="2000" b="1" dirty="0" smtClean="0">
                <a:solidFill>
                  <a:srgbClr val="FF0000"/>
                </a:solidFill>
              </a:rPr>
            </a:br>
            <a:r>
              <a:rPr lang="et-EE" sz="1500" b="1" dirty="0" smtClean="0">
                <a:solidFill>
                  <a:schemeClr val="accent6">
                    <a:lumMod val="75000"/>
                  </a:schemeClr>
                </a:solidFill>
              </a:rPr>
              <a:t>Allikas: SKA</a:t>
            </a:r>
          </a:p>
        </p:txBody>
      </p:sp>
      <p:graphicFrame>
        <p:nvGraphicFramePr>
          <p:cNvPr id="11268" name="Objekt 1"/>
          <p:cNvGraphicFramePr>
            <a:graphicFrameLocks noChangeAspect="1"/>
          </p:cNvGraphicFramePr>
          <p:nvPr/>
        </p:nvGraphicFramePr>
        <p:xfrm>
          <a:off x="142875" y="142875"/>
          <a:ext cx="21431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78" name="CorelDRAW" r:id="rId4" imgW="6872400" imgH="1553040" progId="">
                  <p:embed/>
                </p:oleObj>
              </mc:Choice>
              <mc:Fallback>
                <p:oleObj name="CorelDRAW" r:id="rId4" imgW="6872400" imgH="155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42875"/>
                        <a:ext cx="21431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08928"/>
              </p:ext>
            </p:extLst>
          </p:nvPr>
        </p:nvGraphicFramePr>
        <p:xfrm>
          <a:off x="611560" y="670240"/>
          <a:ext cx="7560840" cy="477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731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648072"/>
          </a:xfrm>
        </p:spPr>
        <p:txBody>
          <a:bodyPr/>
          <a:lstStyle/>
          <a:p>
            <a:r>
              <a:rPr lang="et-EE" sz="4000" b="1" dirty="0" smtClean="0">
                <a:solidFill>
                  <a:schemeClr val="accent6"/>
                </a:solidFill>
              </a:rPr>
              <a:t>Lisanduvad võimalused</a:t>
            </a:r>
            <a:endParaRPr lang="en-GB" sz="4000" b="1" dirty="0">
              <a:solidFill>
                <a:schemeClr val="accent6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</a:pPr>
            <a:endParaRPr lang="et-EE" sz="2000" b="1" dirty="0" smtClean="0">
              <a:solidFill>
                <a:prstClr val="black"/>
              </a:solidFill>
            </a:endParaRPr>
          </a:p>
          <a:p>
            <a:pPr lvl="0" eaLnBrk="1" hangingPunct="1">
              <a:spcBef>
                <a:spcPct val="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2400" dirty="0" smtClean="0">
                <a:solidFill>
                  <a:prstClr val="black"/>
                </a:solidFill>
              </a:rPr>
              <a:t>Tööalase rehabilitatsiooni teenus</a:t>
            </a:r>
          </a:p>
          <a:p>
            <a:pPr lvl="0" eaLnBrk="1" hangingPunct="1">
              <a:spcBef>
                <a:spcPct val="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2400" dirty="0" smtClean="0">
                <a:solidFill>
                  <a:prstClr val="black"/>
                </a:solidFill>
              </a:rPr>
              <a:t>Ajutine kaitstud töö</a:t>
            </a:r>
          </a:p>
          <a:p>
            <a:pPr lvl="0" eaLnBrk="1" hangingPunct="1">
              <a:spcBef>
                <a:spcPct val="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2400" dirty="0" smtClean="0">
                <a:solidFill>
                  <a:prstClr val="black"/>
                </a:solidFill>
              </a:rPr>
              <a:t>Palgatoetuse maksmine 12 kuu vältel</a:t>
            </a:r>
          </a:p>
          <a:p>
            <a:pPr lvl="0" eaLnBrk="1" hangingPunct="1">
              <a:spcBef>
                <a:spcPct val="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2400" dirty="0" smtClean="0">
                <a:solidFill>
                  <a:prstClr val="black"/>
                </a:solidFill>
              </a:rPr>
              <a:t>Tööandjate koolitamine ja nõustamine</a:t>
            </a:r>
          </a:p>
          <a:p>
            <a:pPr lvl="0" eaLnBrk="1" hangingPunct="1">
              <a:spcBef>
                <a:spcPct val="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t-EE" sz="2400" dirty="0" smtClean="0">
              <a:solidFill>
                <a:prstClr val="black"/>
              </a:solidFill>
            </a:endParaRPr>
          </a:p>
          <a:p>
            <a:pPr lvl="0" eaLnBrk="1" hangingPunct="1">
              <a:spcBef>
                <a:spcPct val="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t-EE" sz="2400" dirty="0" smtClean="0">
              <a:solidFill>
                <a:prstClr val="black"/>
              </a:solidFill>
            </a:endParaRPr>
          </a:p>
          <a:p>
            <a:pPr lvl="0" eaLnBrk="1" hangingPunct="1">
              <a:spcBef>
                <a:spcPct val="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t-EE" sz="2400" dirty="0" smtClean="0">
              <a:solidFill>
                <a:prstClr val="black"/>
              </a:solidFill>
            </a:endParaRPr>
          </a:p>
          <a:p>
            <a:pPr lvl="0" eaLnBrk="1" hangingPunct="1">
              <a:spcBef>
                <a:spcPct val="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t-EE" sz="2400" dirty="0" smtClean="0">
              <a:solidFill>
                <a:prstClr val="black"/>
              </a:solidFill>
            </a:endParaRP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pic>
        <p:nvPicPr>
          <p:cNvPr id="417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7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158"/>
            <a:ext cx="21431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860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792088"/>
          </a:xfrm>
        </p:spPr>
        <p:txBody>
          <a:bodyPr/>
          <a:lstStyle/>
          <a:p>
            <a:r>
              <a:rPr lang="et-EE" sz="4000" b="1" dirty="0" smtClean="0">
                <a:solidFill>
                  <a:schemeClr val="accent6"/>
                </a:solidFill>
              </a:rPr>
              <a:t>Tööalane rehabilitatsioon</a:t>
            </a:r>
            <a:endParaRPr lang="en-GB" sz="4000" b="1" dirty="0">
              <a:solidFill>
                <a:schemeClr val="accent6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lvl="0" eaLnBrk="1" hangingPunct="1">
              <a:spcBef>
                <a:spcPct val="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2400" dirty="0">
                <a:solidFill>
                  <a:prstClr val="black"/>
                </a:solidFill>
              </a:rPr>
              <a:t>T</a:t>
            </a:r>
            <a:r>
              <a:rPr lang="et-EE" sz="2400" dirty="0" smtClean="0">
                <a:solidFill>
                  <a:prstClr val="black"/>
                </a:solidFill>
              </a:rPr>
              <a:t>ööealistele </a:t>
            </a:r>
            <a:r>
              <a:rPr lang="et-EE" sz="2400" dirty="0">
                <a:solidFill>
                  <a:prstClr val="black"/>
                </a:solidFill>
              </a:rPr>
              <a:t>inimestele, kellel on osaline töövõime või puue </a:t>
            </a:r>
            <a:br>
              <a:rPr lang="et-EE" sz="2400" dirty="0">
                <a:solidFill>
                  <a:prstClr val="black"/>
                </a:solidFill>
              </a:rPr>
            </a:br>
            <a:r>
              <a:rPr lang="et-EE" sz="2400" dirty="0">
                <a:solidFill>
                  <a:prstClr val="black"/>
                </a:solidFill>
              </a:rPr>
              <a:t>ning kes töötavad, otsivad tööd või õpivad</a:t>
            </a:r>
          </a:p>
          <a:p>
            <a:pPr lvl="0" eaLnBrk="1" hangingPunct="1">
              <a:spcBef>
                <a:spcPct val="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2400" dirty="0">
                <a:solidFill>
                  <a:prstClr val="black"/>
                </a:solidFill>
              </a:rPr>
              <a:t>E</a:t>
            </a:r>
            <a:r>
              <a:rPr lang="et-EE" sz="2400" dirty="0" smtClean="0">
                <a:solidFill>
                  <a:prstClr val="black"/>
                </a:solidFill>
              </a:rPr>
              <a:t>esmärgiks </a:t>
            </a:r>
            <a:r>
              <a:rPr lang="et-EE" sz="2400" dirty="0">
                <a:solidFill>
                  <a:prstClr val="black"/>
                </a:solidFill>
              </a:rPr>
              <a:t>on tööeluks ettevalmistamine, </a:t>
            </a:r>
            <a:br>
              <a:rPr lang="et-EE" sz="2400" dirty="0">
                <a:solidFill>
                  <a:prstClr val="black"/>
                </a:solidFill>
              </a:rPr>
            </a:br>
            <a:r>
              <a:rPr lang="et-EE" sz="2400" dirty="0">
                <a:solidFill>
                  <a:prstClr val="black"/>
                </a:solidFill>
              </a:rPr>
              <a:t>tööle asumise või töötamise toetamine</a:t>
            </a:r>
          </a:p>
          <a:p>
            <a:pPr lvl="0" eaLnBrk="1" hangingPunct="1">
              <a:spcBef>
                <a:spcPct val="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2400" dirty="0">
                <a:solidFill>
                  <a:prstClr val="black"/>
                </a:solidFill>
              </a:rPr>
              <a:t>E</a:t>
            </a:r>
            <a:r>
              <a:rPr lang="et-EE" sz="2400" dirty="0" smtClean="0">
                <a:solidFill>
                  <a:prstClr val="black"/>
                </a:solidFill>
              </a:rPr>
              <a:t>rinevad </a:t>
            </a:r>
            <a:r>
              <a:rPr lang="et-EE" sz="2400" dirty="0">
                <a:solidFill>
                  <a:prstClr val="black"/>
                </a:solidFill>
              </a:rPr>
              <a:t>teenused (lisaks tänastele TK teenustele nt tegevusteraapia, eripedagoogi või logopeedi abi) ja programmid</a:t>
            </a:r>
          </a:p>
          <a:p>
            <a:pPr lvl="0" eaLnBrk="1" hangingPunct="1">
              <a:spcBef>
                <a:spcPct val="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2400" dirty="0">
                <a:solidFill>
                  <a:prstClr val="black"/>
                </a:solidFill>
              </a:rPr>
              <a:t>V</a:t>
            </a:r>
            <a:r>
              <a:rPr lang="et-EE" sz="2400" dirty="0" smtClean="0">
                <a:solidFill>
                  <a:prstClr val="black"/>
                </a:solidFill>
              </a:rPr>
              <a:t>astavalt </a:t>
            </a:r>
            <a:r>
              <a:rPr lang="et-EE" sz="2400" dirty="0">
                <a:solidFill>
                  <a:prstClr val="black"/>
                </a:solidFill>
              </a:rPr>
              <a:t>igaühe individuaalsetele vajadustele (</a:t>
            </a:r>
            <a:r>
              <a:rPr lang="et-EE" sz="2400" i="1" dirty="0">
                <a:solidFill>
                  <a:prstClr val="black"/>
                </a:solidFill>
              </a:rPr>
              <a:t>vs</a:t>
            </a:r>
            <a:r>
              <a:rPr lang="et-EE" sz="2400" dirty="0">
                <a:solidFill>
                  <a:prstClr val="black"/>
                </a:solidFill>
              </a:rPr>
              <a:t> õigus või </a:t>
            </a:r>
            <a:r>
              <a:rPr lang="et-EE" sz="2400" dirty="0" smtClean="0">
                <a:solidFill>
                  <a:prstClr val="black"/>
                </a:solidFill>
              </a:rPr>
              <a:t>soov)</a:t>
            </a:r>
            <a:endParaRPr lang="en-GB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pic>
        <p:nvPicPr>
          <p:cNvPr id="421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" y="0"/>
            <a:ext cx="91440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1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442"/>
            <a:ext cx="21463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742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792088"/>
          </a:xfrm>
        </p:spPr>
        <p:txBody>
          <a:bodyPr/>
          <a:lstStyle/>
          <a:p>
            <a:r>
              <a:rPr lang="et-EE" sz="2800" b="1" dirty="0" smtClean="0">
                <a:solidFill>
                  <a:schemeClr val="accent6"/>
                </a:solidFill>
              </a:rPr>
              <a:t>Rehabilitatsiooni osutamise korraldus töötukassas</a:t>
            </a:r>
            <a:endParaRPr lang="en-GB" sz="2800" b="1" dirty="0">
              <a:solidFill>
                <a:schemeClr val="accent6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lvl="0" eaLnBrk="1" hangingPunct="1">
              <a:spcBef>
                <a:spcPct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800" dirty="0" smtClean="0">
                <a:solidFill>
                  <a:prstClr val="black"/>
                </a:solidFill>
              </a:rPr>
              <a:t>Rehabilitatsiooni </a:t>
            </a:r>
            <a:r>
              <a:rPr lang="et-EE" sz="1800" dirty="0">
                <a:solidFill>
                  <a:prstClr val="black"/>
                </a:solidFill>
              </a:rPr>
              <a:t>vajadust hindab ja teenusele suunamise otsustab kliendi juhtumikorraldaja kliendi nõustamise käigus </a:t>
            </a:r>
            <a:endParaRPr lang="et-EE" sz="1800" dirty="0" smtClean="0">
              <a:solidFill>
                <a:srgbClr val="F79646"/>
              </a:solidFill>
              <a:latin typeface="Arial" charset="0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800" dirty="0" smtClean="0">
                <a:solidFill>
                  <a:prstClr val="black"/>
                </a:solidFill>
              </a:rPr>
              <a:t>TK </a:t>
            </a:r>
            <a:r>
              <a:rPr lang="et-EE" sz="1800" dirty="0">
                <a:solidFill>
                  <a:prstClr val="black"/>
                </a:solidFill>
              </a:rPr>
              <a:t>võib rehabilitatsiooni vajaduse hindamiseks osta </a:t>
            </a:r>
            <a:r>
              <a:rPr lang="et-EE" sz="1800" b="1" dirty="0">
                <a:solidFill>
                  <a:prstClr val="black"/>
                </a:solidFill>
              </a:rPr>
              <a:t>täiendavat ekspertabi</a:t>
            </a:r>
            <a:r>
              <a:rPr lang="et-EE" sz="1800" dirty="0">
                <a:solidFill>
                  <a:prstClr val="black"/>
                </a:solidFill>
              </a:rPr>
              <a:t> </a:t>
            </a:r>
            <a:br>
              <a:rPr lang="et-EE" sz="1800" dirty="0">
                <a:solidFill>
                  <a:prstClr val="black"/>
                </a:solidFill>
              </a:rPr>
            </a:br>
            <a:r>
              <a:rPr lang="et-EE" sz="1800" dirty="0">
                <a:solidFill>
                  <a:prstClr val="black"/>
                </a:solidFill>
              </a:rPr>
              <a:t>(nt rehabilitatsiooniasutuselt), kuid rehabilitatsiooniplaani ei ole tingimata vaja  </a:t>
            </a: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800" dirty="0" smtClean="0">
                <a:solidFill>
                  <a:prstClr val="black"/>
                </a:solidFill>
              </a:rPr>
              <a:t>Klient </a:t>
            </a:r>
            <a:r>
              <a:rPr lang="et-EE" sz="1800" dirty="0">
                <a:solidFill>
                  <a:prstClr val="black"/>
                </a:solidFill>
              </a:rPr>
              <a:t>valib temaga individuaalses tegevuskavas kokkulepitud vajadusele vastava rehabilitatsiooniteenuse või -programmi SKA tegevusloaga teenuseosutajate pakutavate teenuste või programmide seast </a:t>
            </a:r>
            <a:endParaRPr lang="et-EE" sz="1800" dirty="0">
              <a:solidFill>
                <a:srgbClr val="F79646"/>
              </a:solidFill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800" dirty="0" smtClean="0">
                <a:solidFill>
                  <a:prstClr val="black"/>
                </a:solidFill>
              </a:rPr>
              <a:t>TK </a:t>
            </a:r>
            <a:r>
              <a:rPr lang="et-EE" sz="1800" dirty="0">
                <a:solidFill>
                  <a:prstClr val="black"/>
                </a:solidFill>
              </a:rPr>
              <a:t>tasub kliendi eest  rehabilitatsiooni kulu kuni </a:t>
            </a:r>
            <a:r>
              <a:rPr lang="et-EE" sz="1800" dirty="0">
                <a:solidFill>
                  <a:srgbClr val="F79646">
                    <a:lumMod val="75000"/>
                  </a:srgbClr>
                </a:solidFill>
              </a:rPr>
              <a:t>x</a:t>
            </a:r>
            <a:r>
              <a:rPr lang="et-EE" sz="1800" dirty="0">
                <a:solidFill>
                  <a:prstClr val="black"/>
                </a:solidFill>
              </a:rPr>
              <a:t> eurot ühe aasta jooksul. Põhjendatud vajadusel võib rehabilitatsiooni kulu tasuda suuremas ulatuses.</a:t>
            </a: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1800" dirty="0" smtClean="0">
                <a:solidFill>
                  <a:prstClr val="black"/>
                </a:solidFill>
              </a:rPr>
              <a:t>Rehabilitatsiooniteenusel </a:t>
            </a:r>
            <a:r>
              <a:rPr lang="et-EE" sz="1800" dirty="0">
                <a:solidFill>
                  <a:prstClr val="black"/>
                </a:solidFill>
              </a:rPr>
              <a:t>osalejale makstakse sõidu-ja majutustoetust.</a:t>
            </a:r>
            <a:endParaRPr lang="en-GB" sz="1800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pic>
        <p:nvPicPr>
          <p:cNvPr id="422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49"/>
            <a:ext cx="91440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2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5537"/>
            <a:ext cx="21463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815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lt 3" descr="koduka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8575"/>
            <a:ext cx="9144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142875" y="142875"/>
          <a:ext cx="21431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68" name="CorelDRAW" r:id="rId5" imgW="6872400" imgH="1553040" progId="">
                  <p:embed/>
                </p:oleObj>
              </mc:Choice>
              <mc:Fallback>
                <p:oleObj name="CorelDRAW" r:id="rId5" imgW="6872400" imgH="155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42875"/>
                        <a:ext cx="21431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Pealkiri 4"/>
          <p:cNvSpPr>
            <a:spLocks noGrp="1"/>
          </p:cNvSpPr>
          <p:nvPr>
            <p:ph type="ctrTitle"/>
          </p:nvPr>
        </p:nvSpPr>
        <p:spPr>
          <a:xfrm>
            <a:off x="142201" y="2060848"/>
            <a:ext cx="8640960" cy="1470025"/>
          </a:xfrm>
        </p:spPr>
        <p:txBody>
          <a:bodyPr/>
          <a:lstStyle/>
          <a:p>
            <a:r>
              <a:rPr lang="et-EE" b="1" dirty="0" smtClean="0"/>
              <a:t>AITÄH!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752" y="3986952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dirty="0">
                <a:solidFill>
                  <a:schemeClr val="bg1">
                    <a:lumMod val="50000"/>
                  </a:schemeClr>
                </a:solidFill>
                <a:latin typeface="+mn-lt"/>
                <a:hlinkClick r:id="rId7"/>
              </a:rPr>
              <a:t>m</a:t>
            </a:r>
            <a:r>
              <a:rPr lang="et-EE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hlinkClick r:id="rId7"/>
              </a:rPr>
              <a:t>ariliis.niidla@tootukassa.ee</a:t>
            </a:r>
            <a:endParaRPr lang="et-EE" sz="24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t-EE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www.tootukassa.ee</a:t>
            </a:r>
          </a:p>
        </p:txBody>
      </p:sp>
    </p:spTree>
    <p:extLst>
      <p:ext uri="{BB962C8B-B14F-4D97-AF65-F5344CB8AC3E}">
        <p14:creationId xmlns:p14="http://schemas.microsoft.com/office/powerpoint/2010/main" val="40663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720080"/>
          </a:xfrm>
        </p:spPr>
        <p:txBody>
          <a:bodyPr/>
          <a:lstStyle/>
          <a:p>
            <a:r>
              <a:rPr lang="et-EE" b="1" dirty="0" smtClean="0">
                <a:solidFill>
                  <a:schemeClr val="accent6"/>
                </a:solidFill>
              </a:rPr>
              <a:t>Eesti Töötukassa 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dirty="0" smtClean="0"/>
              <a:t>Eesti Töötukassa alustas tegevust 2002. aastal</a:t>
            </a:r>
          </a:p>
          <a:p>
            <a:pPr lvl="1"/>
            <a:r>
              <a:rPr lang="et-EE" dirty="0" smtClean="0"/>
              <a:t>maksti välja kindlustushüvitisi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dirty="0" smtClean="0"/>
              <a:t>1. mail 2009 võttis Eesti Töötukassa üle Tööturuameti ülesanded</a:t>
            </a:r>
          </a:p>
          <a:p>
            <a:pPr lvl="1"/>
            <a:r>
              <a:rPr lang="et-EE" dirty="0" smtClean="0"/>
              <a:t>aktiivsed tööturumeetmed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dirty="0" smtClean="0"/>
              <a:t>15 maakondlikku osakonda, 27 </a:t>
            </a:r>
            <a:r>
              <a:rPr lang="et-EE" dirty="0" smtClean="0"/>
              <a:t>teenindust, üle 500 töötaja</a:t>
            </a:r>
            <a:endParaRPr lang="et-EE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t-EE" dirty="0"/>
          </a:p>
        </p:txBody>
      </p:sp>
      <p:pic>
        <p:nvPicPr>
          <p:cNvPr id="418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449"/>
            <a:ext cx="21463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50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792088"/>
          </a:xfrm>
        </p:spPr>
        <p:txBody>
          <a:bodyPr/>
          <a:lstStyle/>
          <a:p>
            <a:r>
              <a:rPr lang="et-EE" sz="2800" b="1" dirty="0">
                <a:solidFill>
                  <a:schemeClr val="accent6"/>
                </a:solidFill>
              </a:rPr>
              <a:t>Üks ja selge eesmärk: aitame leida töö ja töötaja</a:t>
            </a:r>
            <a:br>
              <a:rPr lang="et-EE" sz="2800" b="1" dirty="0">
                <a:solidFill>
                  <a:schemeClr val="accent6"/>
                </a:solidFill>
              </a:rPr>
            </a:br>
            <a:endParaRPr lang="en-GB" sz="2800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pic>
        <p:nvPicPr>
          <p:cNvPr id="411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82" y="1484784"/>
            <a:ext cx="5888635" cy="384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3"/>
            <a:ext cx="91440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053"/>
            <a:ext cx="215265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48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648072"/>
          </a:xfrm>
        </p:spPr>
        <p:txBody>
          <a:bodyPr/>
          <a:lstStyle/>
          <a:p>
            <a:r>
              <a:rPr lang="et-EE" b="1" dirty="0" smtClean="0">
                <a:solidFill>
                  <a:schemeClr val="accent6"/>
                </a:solidFill>
              </a:rPr>
              <a:t>Kahetasandiline klienditeenindus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dirty="0" smtClean="0"/>
              <a:t>Töövahendus ja juhtumikorraldus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dirty="0" smtClean="0"/>
              <a:t>Töövahenduse </a:t>
            </a:r>
            <a:r>
              <a:rPr lang="et-EE" dirty="0"/>
              <a:t>klientideks on </a:t>
            </a:r>
            <a:r>
              <a:rPr lang="et-EE" sz="2000" dirty="0" smtClean="0"/>
              <a:t>inimesed, </a:t>
            </a:r>
            <a:r>
              <a:rPr lang="et-EE" sz="2000" dirty="0"/>
              <a:t>kes vajavad töö leidmiseks eelkõige teadmisi-oskusi </a:t>
            </a:r>
            <a:r>
              <a:rPr lang="et-EE" sz="2000" dirty="0" smtClean="0"/>
              <a:t>töö otsimiseks</a:t>
            </a:r>
            <a:r>
              <a:rPr lang="et-EE" sz="2000" dirty="0"/>
              <a:t>, nõustamist, valikute juhendamist, julgustamist ja </a:t>
            </a:r>
            <a:r>
              <a:rPr lang="et-EE" sz="2000" dirty="0" smtClean="0"/>
              <a:t>motiveerimist.</a:t>
            </a:r>
            <a:endParaRPr lang="et-EE" sz="1600" dirty="0" smtClean="0"/>
          </a:p>
          <a:p>
            <a:pPr lvl="0">
              <a:buClr>
                <a:srgbClr val="F79646"/>
              </a:buClr>
              <a:buFont typeface="Wingdings" panose="05000000000000000000" pitchFamily="2" charset="2"/>
              <a:buChar char="ü"/>
            </a:pPr>
            <a:r>
              <a:rPr lang="et-EE" dirty="0">
                <a:solidFill>
                  <a:prstClr val="black"/>
                </a:solidFill>
              </a:rPr>
              <a:t>Juhtumikorralduse klientideks on </a:t>
            </a:r>
            <a:r>
              <a:rPr lang="et-EE" sz="2000" dirty="0">
                <a:solidFill>
                  <a:prstClr val="black"/>
                </a:solidFill>
              </a:rPr>
              <a:t>inimesed, kes vajavad tööotsinguteks ja töölerakendumiseks ulatuslikumat ja mitmekülgsemat abi ning paindlikumat lähenemist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t-EE" sz="2000" dirty="0" smtClean="0"/>
          </a:p>
          <a:p>
            <a:pPr marL="457200" lvl="1" indent="0">
              <a:buClr>
                <a:schemeClr val="accent6"/>
              </a:buClr>
              <a:buNone/>
            </a:pPr>
            <a:endParaRPr lang="et-EE" sz="2000" dirty="0" smtClean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pic>
        <p:nvPicPr>
          <p:cNvPr id="416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" y="0"/>
            <a:ext cx="91440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6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124"/>
            <a:ext cx="21463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721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pic>
        <p:nvPicPr>
          <p:cNvPr id="412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33313"/>
            <a:ext cx="6537583" cy="434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7922"/>
            <a:ext cx="21431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1052736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000" b="1" dirty="0" smtClean="0">
                <a:solidFill>
                  <a:schemeClr val="accent6"/>
                </a:solidFill>
                <a:latin typeface="+mj-lt"/>
              </a:rPr>
              <a:t>Hüvitised ja toetused</a:t>
            </a:r>
            <a:endParaRPr lang="en-GB" sz="4000" b="1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222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2"/>
          <p:cNvGraphicFramePr/>
          <p:nvPr/>
        </p:nvGraphicFramePr>
        <p:xfrm>
          <a:off x="142875" y="142875"/>
          <a:ext cx="2143125" cy="484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74" r:id="rId4" imgW="6879601" imgH="1559250" progId="">
                  <p:embed/>
                </p:oleObj>
              </mc:Choice>
              <mc:Fallback>
                <p:oleObj r:id="rId4" imgW="6879601" imgH="155925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875" y="142875"/>
                        <a:ext cx="2143125" cy="4841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Sisu kohatäide 2"/>
          <p:cNvGrpSpPr/>
          <p:nvPr/>
        </p:nvGrpSpPr>
        <p:grpSpPr>
          <a:xfrm>
            <a:off x="336999" y="1484784"/>
            <a:ext cx="8627488" cy="4968552"/>
            <a:chOff x="317214" y="1383719"/>
            <a:chExt cx="8627488" cy="5321528"/>
          </a:xfrm>
          <a:solidFill>
            <a:schemeClr val="bg1"/>
          </a:solidFill>
        </p:grpSpPr>
        <p:sp>
          <p:nvSpPr>
            <p:cNvPr id="4" name="Vabakuju 3"/>
            <p:cNvSpPr/>
            <p:nvPr/>
          </p:nvSpPr>
          <p:spPr>
            <a:xfrm>
              <a:off x="3306747" y="3595749"/>
              <a:ext cx="2744063" cy="26858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20894"/>
                <a:gd name="f7" fmla="val 2834608"/>
                <a:gd name="f8" fmla="val 1417304"/>
                <a:gd name="f9" fmla="val 634549"/>
                <a:gd name="f10" fmla="val 564321"/>
                <a:gd name="f11" fmla="val 1260447"/>
                <a:gd name="f12" fmla="val 1956573"/>
                <a:gd name="f13" fmla="val 2200059"/>
                <a:gd name="f14" fmla="+- 0 0 -90"/>
                <a:gd name="f15" fmla="*/ f3 1 2520894"/>
                <a:gd name="f16" fmla="*/ f4 1 283460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520894"/>
                <a:gd name="f25" fmla="*/ f21 1 2834608"/>
                <a:gd name="f26" fmla="*/ 0 f22 1"/>
                <a:gd name="f27" fmla="*/ 1417304 f21 1"/>
                <a:gd name="f28" fmla="*/ 1260447 f22 1"/>
                <a:gd name="f29" fmla="*/ 0 f21 1"/>
                <a:gd name="f30" fmla="*/ 2520894 f22 1"/>
                <a:gd name="f31" fmla="*/ 2834608 f21 1"/>
                <a:gd name="f32" fmla="+- f23 0 f1"/>
                <a:gd name="f33" fmla="*/ f26 1 2520894"/>
                <a:gd name="f34" fmla="*/ f27 1 2834608"/>
                <a:gd name="f35" fmla="*/ f28 1 2520894"/>
                <a:gd name="f36" fmla="*/ f29 1 2834608"/>
                <a:gd name="f37" fmla="*/ f30 1 2520894"/>
                <a:gd name="f38" fmla="*/ f31 1 2834608"/>
                <a:gd name="f39" fmla="*/ f17 1 f24"/>
                <a:gd name="f40" fmla="*/ f18 1 f24"/>
                <a:gd name="f41" fmla="*/ f17 1 f25"/>
                <a:gd name="f42" fmla="*/ f19 1 f25"/>
                <a:gd name="f43" fmla="*/ f33 1 f24"/>
                <a:gd name="f44" fmla="*/ f34 1 f25"/>
                <a:gd name="f45" fmla="*/ f35 1 f24"/>
                <a:gd name="f46" fmla="*/ f36 1 f25"/>
                <a:gd name="f47" fmla="*/ f37 1 f24"/>
                <a:gd name="f48" fmla="*/ f38 1 f25"/>
                <a:gd name="f49" fmla="*/ f39 f15 1"/>
                <a:gd name="f50" fmla="*/ f40 f15 1"/>
                <a:gd name="f51" fmla="*/ f42 f16 1"/>
                <a:gd name="f52" fmla="*/ f41 f16 1"/>
                <a:gd name="f53" fmla="*/ f43 f15 1"/>
                <a:gd name="f54" fmla="*/ f44 f16 1"/>
                <a:gd name="f55" fmla="*/ f45 f15 1"/>
                <a:gd name="f56" fmla="*/ f46 f16 1"/>
                <a:gd name="f57" fmla="*/ f47 f15 1"/>
                <a:gd name="f58" fmla="*/ f4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4"/>
                </a:cxn>
                <a:cxn ang="f32">
                  <a:pos x="f55" y="f58"/>
                </a:cxn>
                <a:cxn ang="f32">
                  <a:pos x="f53" y="f54"/>
                </a:cxn>
              </a:cxnLst>
              <a:rect l="f49" t="f52" r="f50" b="f51"/>
              <a:pathLst>
                <a:path w="2520894" h="2834608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7"/>
                    <a:pt x="f11" y="f7"/>
                  </a:cubicBezTo>
                  <a:cubicBezTo>
                    <a:pt x="f10" y="f7"/>
                    <a:pt x="f5" y="f13"/>
                    <a:pt x="f5" y="f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5402">
              <a:solidFill>
                <a:srgbClr val="E46C0A"/>
              </a:solidFill>
              <a:prstDash val="solid"/>
            </a:ln>
          </p:spPr>
          <p:txBody>
            <a:bodyPr vert="horz" wrap="square" lIns="384413" tIns="430362" rIns="384413" bIns="430362" anchor="ctr" anchorCtr="1" compatLnSpc="1"/>
            <a:lstStyle/>
            <a:p>
              <a:pPr marL="0" marR="0" lvl="0" indent="0" algn="ct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2400" b="1" i="0" u="none" strike="noStrike" kern="1200" cap="none" spc="0" baseline="0" dirty="0" smtClean="0">
                  <a:solidFill>
                    <a:schemeClr val="bg1"/>
                  </a:solidFill>
                  <a:uFillTx/>
                  <a:latin typeface="Calibri"/>
                </a:rPr>
                <a:t>Tööturu-teenused</a:t>
              </a:r>
              <a:endParaRPr lang="et-EE" sz="2400" b="1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endParaRPr>
            </a:p>
          </p:txBody>
        </p:sp>
        <p:sp>
          <p:nvSpPr>
            <p:cNvPr id="5" name="Vabakuju 4"/>
            <p:cNvSpPr/>
            <p:nvPr/>
          </p:nvSpPr>
          <p:spPr>
            <a:xfrm rot="9921200">
              <a:off x="2373491" y="5510842"/>
              <a:ext cx="989435" cy="407977"/>
            </a:xfrm>
            <a:custGeom>
              <a:avLst>
                <a:gd name="f0" fmla="val 4453"/>
                <a:gd name="f1" fmla="val 432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21600 f12 1"/>
                <a:gd name="f24" fmla="*/ 0 f13 1"/>
                <a:gd name="f25" fmla="*/ f16 1 f4"/>
                <a:gd name="f26" fmla="*/ 21600 f13 1"/>
                <a:gd name="f27" fmla="*/ f17 1 f4"/>
                <a:gd name="f28" fmla="*/ f19 f18 1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1 10800"/>
                <a:gd name="f35" fmla="+- f19 0 f34"/>
                <a:gd name="f36" fmla="*/ f35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36" t="f30" r="f23" b="f29"/>
              <a:pathLst>
                <a:path w="21600" h="21600">
                  <a:moveTo>
                    <a:pt x="f8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7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8" y="f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8"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lIns="0" tIns="0" rIns="0" bIns="0"/>
            <a:lstStyle/>
            <a:p>
              <a:endParaRPr lang="et-EE" dirty="0"/>
            </a:p>
          </p:txBody>
        </p:sp>
        <p:sp>
          <p:nvSpPr>
            <p:cNvPr id="6" name="Vabakuju 5"/>
            <p:cNvSpPr/>
            <p:nvPr/>
          </p:nvSpPr>
          <p:spPr>
            <a:xfrm>
              <a:off x="436351" y="5411867"/>
              <a:ext cx="2085975" cy="9989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85974"/>
                <a:gd name="f7" fmla="val 998991"/>
                <a:gd name="f8" fmla="val 99899"/>
                <a:gd name="f9" fmla="val 44726"/>
                <a:gd name="f10" fmla="val 1986075"/>
                <a:gd name="f11" fmla="val 2041248"/>
                <a:gd name="f12" fmla="val 899092"/>
                <a:gd name="f13" fmla="val 954265"/>
                <a:gd name="f14" fmla="+- 0 0 -90"/>
                <a:gd name="f15" fmla="*/ f3 1 2085974"/>
                <a:gd name="f16" fmla="*/ f4 1 99899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085974"/>
                <a:gd name="f25" fmla="*/ f21 1 998991"/>
                <a:gd name="f26" fmla="*/ 0 f22 1"/>
                <a:gd name="f27" fmla="*/ 99899 f21 1"/>
                <a:gd name="f28" fmla="*/ 99899 f22 1"/>
                <a:gd name="f29" fmla="*/ 0 f21 1"/>
                <a:gd name="f30" fmla="*/ 1986075 f22 1"/>
                <a:gd name="f31" fmla="*/ 2085974 f22 1"/>
                <a:gd name="f32" fmla="*/ 899092 f21 1"/>
                <a:gd name="f33" fmla="*/ 998991 f21 1"/>
                <a:gd name="f34" fmla="+- f23 0 f1"/>
                <a:gd name="f35" fmla="*/ f26 1 2085974"/>
                <a:gd name="f36" fmla="*/ f27 1 998991"/>
                <a:gd name="f37" fmla="*/ f28 1 2085974"/>
                <a:gd name="f38" fmla="*/ f29 1 998991"/>
                <a:gd name="f39" fmla="*/ f30 1 2085974"/>
                <a:gd name="f40" fmla="*/ f31 1 2085974"/>
                <a:gd name="f41" fmla="*/ f32 1 998991"/>
                <a:gd name="f42" fmla="*/ f33 1 998991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085974" h="99899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pFill/>
            <a:ln w="25402">
              <a:solidFill>
                <a:srgbClr val="00B050"/>
              </a:solidFill>
              <a:prstDash val="solid"/>
            </a:ln>
          </p:spPr>
          <p:txBody>
            <a:bodyPr vert="horz" wrap="square" lIns="67354" tIns="67354" rIns="67354" bIns="67354" anchor="ctr" anchorCtr="1" compatLnSpc="1"/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2000" b="0" i="0" u="none" strike="noStrike" kern="1200" cap="none" spc="0" baseline="0" dirty="0">
                  <a:uFillTx/>
                  <a:latin typeface="Calibri"/>
                </a:rPr>
                <a:t>Töövahendus ja </a:t>
              </a:r>
              <a:r>
                <a:rPr lang="et-EE" sz="2000" b="0" i="0" u="none" strike="noStrike" kern="1200" cap="none" spc="0" baseline="0" dirty="0" smtClean="0">
                  <a:uFillTx/>
                  <a:latin typeface="Calibri"/>
                </a:rPr>
                <a:t>tööotsingute nõustamine</a:t>
              </a:r>
              <a:endParaRPr lang="et-EE" sz="2000" b="0" i="0" u="none" strike="noStrike" kern="1200" cap="none" spc="0" baseline="0" dirty="0">
                <a:uFillTx/>
                <a:latin typeface="Calibri"/>
              </a:endParaRPr>
            </a:p>
          </p:txBody>
        </p:sp>
        <p:sp>
          <p:nvSpPr>
            <p:cNvPr id="7" name="Vabakuju 6"/>
            <p:cNvSpPr/>
            <p:nvPr/>
          </p:nvSpPr>
          <p:spPr>
            <a:xfrm rot="11028704">
              <a:off x="1462454" y="4702622"/>
              <a:ext cx="1832759" cy="407977"/>
            </a:xfrm>
            <a:custGeom>
              <a:avLst>
                <a:gd name="f0" fmla="val 2404"/>
                <a:gd name="f1" fmla="val 432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21600 f12 1"/>
                <a:gd name="f24" fmla="*/ 0 f13 1"/>
                <a:gd name="f25" fmla="*/ f16 1 f4"/>
                <a:gd name="f26" fmla="*/ 21600 f13 1"/>
                <a:gd name="f27" fmla="*/ f17 1 f4"/>
                <a:gd name="f28" fmla="*/ f19 f18 1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1 10800"/>
                <a:gd name="f35" fmla="+- f19 0 f34"/>
                <a:gd name="f36" fmla="*/ f35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36" t="f30" r="f23" b="f29"/>
              <a:pathLst>
                <a:path w="21600" h="21600">
                  <a:moveTo>
                    <a:pt x="f8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7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8" y="f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8"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lIns="0" tIns="0" rIns="0" bIns="0"/>
            <a:lstStyle/>
            <a:p>
              <a:endParaRPr lang="et-EE" dirty="0"/>
            </a:p>
          </p:txBody>
        </p:sp>
        <p:sp>
          <p:nvSpPr>
            <p:cNvPr id="8" name="Vabakuju 7"/>
            <p:cNvSpPr/>
            <p:nvPr/>
          </p:nvSpPr>
          <p:spPr>
            <a:xfrm>
              <a:off x="572478" y="4494989"/>
              <a:ext cx="1683666" cy="7720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83670"/>
                <a:gd name="f7" fmla="val 772014"/>
                <a:gd name="f8" fmla="val 77201"/>
                <a:gd name="f9" fmla="val 34564"/>
                <a:gd name="f10" fmla="val 1606469"/>
                <a:gd name="f11" fmla="val 1649106"/>
                <a:gd name="f12" fmla="val 694813"/>
                <a:gd name="f13" fmla="val 737450"/>
                <a:gd name="f14" fmla="+- 0 0 -90"/>
                <a:gd name="f15" fmla="*/ f3 1 1683670"/>
                <a:gd name="f16" fmla="*/ f4 1 77201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683670"/>
                <a:gd name="f25" fmla="*/ f21 1 772014"/>
                <a:gd name="f26" fmla="*/ 0 f22 1"/>
                <a:gd name="f27" fmla="*/ 77201 f21 1"/>
                <a:gd name="f28" fmla="*/ 77201 f22 1"/>
                <a:gd name="f29" fmla="*/ 0 f21 1"/>
                <a:gd name="f30" fmla="*/ 1606469 f22 1"/>
                <a:gd name="f31" fmla="*/ 1683670 f22 1"/>
                <a:gd name="f32" fmla="*/ 694813 f21 1"/>
                <a:gd name="f33" fmla="*/ 772014 f21 1"/>
                <a:gd name="f34" fmla="+- f23 0 f1"/>
                <a:gd name="f35" fmla="*/ f26 1 1683670"/>
                <a:gd name="f36" fmla="*/ f27 1 772014"/>
                <a:gd name="f37" fmla="*/ f28 1 1683670"/>
                <a:gd name="f38" fmla="*/ f29 1 772014"/>
                <a:gd name="f39" fmla="*/ f30 1 1683670"/>
                <a:gd name="f40" fmla="*/ f31 1 1683670"/>
                <a:gd name="f41" fmla="*/ f32 1 772014"/>
                <a:gd name="f42" fmla="*/ f33 1 77201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683670" h="77201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pFill/>
            <a:ln w="25402">
              <a:solidFill>
                <a:srgbClr val="FFC000"/>
              </a:solidFill>
              <a:prstDash val="solid"/>
            </a:ln>
          </p:spPr>
          <p:txBody>
            <a:bodyPr vert="horz" wrap="square" lIns="60716" tIns="60716" rIns="60716" bIns="60716" anchor="ctr" anchorCtr="1" compatLnSpc="1"/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2000" b="0" i="0" u="none" strike="noStrike" kern="1200" cap="none" spc="0" baseline="0" dirty="0">
                  <a:uFillTx/>
                  <a:latin typeface="Calibri"/>
                </a:rPr>
                <a:t>Karjääri-nõustamine</a:t>
              </a:r>
            </a:p>
          </p:txBody>
        </p:sp>
        <p:sp>
          <p:nvSpPr>
            <p:cNvPr id="9" name="Vabakuju 8"/>
            <p:cNvSpPr/>
            <p:nvPr/>
          </p:nvSpPr>
          <p:spPr>
            <a:xfrm rot="11899898">
              <a:off x="1240107" y="4020571"/>
              <a:ext cx="2133039" cy="407977"/>
            </a:xfrm>
            <a:custGeom>
              <a:avLst>
                <a:gd name="f0" fmla="val 2066"/>
                <a:gd name="f1" fmla="val 432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21600 f12 1"/>
                <a:gd name="f24" fmla="*/ 0 f13 1"/>
                <a:gd name="f25" fmla="*/ f16 1 f4"/>
                <a:gd name="f26" fmla="*/ 21600 f13 1"/>
                <a:gd name="f27" fmla="*/ f17 1 f4"/>
                <a:gd name="f28" fmla="*/ f19 f18 1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1 10800"/>
                <a:gd name="f35" fmla="+- f19 0 f34"/>
                <a:gd name="f36" fmla="*/ f35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36" t="f30" r="f23" b="f29"/>
              <a:pathLst>
                <a:path w="21600" h="21600">
                  <a:moveTo>
                    <a:pt x="f8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7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8" y="f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8"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lIns="0" tIns="0" rIns="0" bIns="0"/>
            <a:lstStyle/>
            <a:p>
              <a:endParaRPr lang="et-EE" dirty="0"/>
            </a:p>
          </p:txBody>
        </p:sp>
        <p:sp>
          <p:nvSpPr>
            <p:cNvPr id="10" name="Vabakuju 9"/>
            <p:cNvSpPr/>
            <p:nvPr/>
          </p:nvSpPr>
          <p:spPr>
            <a:xfrm>
              <a:off x="317214" y="3582408"/>
              <a:ext cx="1877583" cy="8016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77587"/>
                <a:gd name="f7" fmla="val 801642"/>
                <a:gd name="f8" fmla="val 80164"/>
                <a:gd name="f9" fmla="val 35891"/>
                <a:gd name="f10" fmla="val 1797423"/>
                <a:gd name="f11" fmla="val 1841696"/>
                <a:gd name="f12" fmla="val 721478"/>
                <a:gd name="f13" fmla="val 765751"/>
                <a:gd name="f14" fmla="+- 0 0 -90"/>
                <a:gd name="f15" fmla="*/ f3 1 1877587"/>
                <a:gd name="f16" fmla="*/ f4 1 80164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877587"/>
                <a:gd name="f25" fmla="*/ f21 1 801642"/>
                <a:gd name="f26" fmla="*/ 0 f22 1"/>
                <a:gd name="f27" fmla="*/ 80164 f21 1"/>
                <a:gd name="f28" fmla="*/ 80164 f22 1"/>
                <a:gd name="f29" fmla="*/ 0 f21 1"/>
                <a:gd name="f30" fmla="*/ 1797423 f22 1"/>
                <a:gd name="f31" fmla="*/ 1877587 f22 1"/>
                <a:gd name="f32" fmla="*/ 721478 f21 1"/>
                <a:gd name="f33" fmla="*/ 801642 f21 1"/>
                <a:gd name="f34" fmla="+- f23 0 f1"/>
                <a:gd name="f35" fmla="*/ f26 1 1877587"/>
                <a:gd name="f36" fmla="*/ f27 1 801642"/>
                <a:gd name="f37" fmla="*/ f28 1 1877587"/>
                <a:gd name="f38" fmla="*/ f29 1 801642"/>
                <a:gd name="f39" fmla="*/ f30 1 1877587"/>
                <a:gd name="f40" fmla="*/ f31 1 1877587"/>
                <a:gd name="f41" fmla="*/ f32 1 801642"/>
                <a:gd name="f42" fmla="*/ f33 1 801642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877587" h="80164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pFill/>
            <a:ln w="25402">
              <a:solidFill>
                <a:srgbClr val="948A54"/>
              </a:solidFill>
              <a:prstDash val="solid"/>
            </a:ln>
          </p:spPr>
          <p:txBody>
            <a:bodyPr vert="horz" wrap="square" lIns="61575" tIns="61575" rIns="61575" bIns="61575" anchor="ctr" anchorCtr="1" compatLnSpc="1"/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2000" b="0" i="0" u="none" strike="noStrike" kern="1200" cap="none" spc="0" baseline="0" dirty="0">
                  <a:uFillTx/>
                  <a:latin typeface="Calibri"/>
                </a:rPr>
                <a:t>Tööturukoolitus ja tööpraktika </a:t>
              </a:r>
              <a:endParaRPr lang="en-GB" sz="2000" b="0" i="0" u="none" strike="noStrike" kern="1200" cap="none" spc="0" baseline="0" dirty="0">
                <a:uFillTx/>
                <a:latin typeface="Calibri"/>
              </a:endParaRPr>
            </a:p>
          </p:txBody>
        </p:sp>
        <p:sp>
          <p:nvSpPr>
            <p:cNvPr id="11" name="Vabakuju 10"/>
            <p:cNvSpPr/>
            <p:nvPr/>
          </p:nvSpPr>
          <p:spPr>
            <a:xfrm rot="12979144">
              <a:off x="1519712" y="3342375"/>
              <a:ext cx="2272860" cy="407977"/>
            </a:xfrm>
            <a:custGeom>
              <a:avLst>
                <a:gd name="f0" fmla="val 1939"/>
                <a:gd name="f1" fmla="val 432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21600 f12 1"/>
                <a:gd name="f24" fmla="*/ 0 f13 1"/>
                <a:gd name="f25" fmla="*/ f16 1 f4"/>
                <a:gd name="f26" fmla="*/ 21600 f13 1"/>
                <a:gd name="f27" fmla="*/ f17 1 f4"/>
                <a:gd name="f28" fmla="*/ f19 f18 1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1 10800"/>
                <a:gd name="f35" fmla="+- f19 0 f34"/>
                <a:gd name="f36" fmla="*/ f35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36" t="f30" r="f23" b="f29"/>
              <a:pathLst>
                <a:path w="21600" h="21600">
                  <a:moveTo>
                    <a:pt x="f8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7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8" y="f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8"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lIns="0" tIns="0" rIns="0" bIns="0"/>
            <a:lstStyle/>
            <a:p>
              <a:endParaRPr lang="et-EE" dirty="0"/>
            </a:p>
          </p:txBody>
        </p:sp>
        <p:sp>
          <p:nvSpPr>
            <p:cNvPr id="12" name="Vabakuju 11"/>
            <p:cNvSpPr/>
            <p:nvPr/>
          </p:nvSpPr>
          <p:spPr>
            <a:xfrm>
              <a:off x="317215" y="2492900"/>
              <a:ext cx="2012732" cy="6646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30341"/>
                <a:gd name="f7" fmla="val 801642"/>
                <a:gd name="f8" fmla="val 80164"/>
                <a:gd name="f9" fmla="val 35891"/>
                <a:gd name="f10" fmla="val 1350177"/>
                <a:gd name="f11" fmla="val 1394450"/>
                <a:gd name="f12" fmla="val 721478"/>
                <a:gd name="f13" fmla="val 765751"/>
                <a:gd name="f14" fmla="+- 0 0 -90"/>
                <a:gd name="f15" fmla="*/ f3 1 1430341"/>
                <a:gd name="f16" fmla="*/ f4 1 80164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430341"/>
                <a:gd name="f25" fmla="*/ f21 1 801642"/>
                <a:gd name="f26" fmla="*/ 0 f22 1"/>
                <a:gd name="f27" fmla="*/ 80164 f21 1"/>
                <a:gd name="f28" fmla="*/ 80164 f22 1"/>
                <a:gd name="f29" fmla="*/ 0 f21 1"/>
                <a:gd name="f30" fmla="*/ 1350177 f22 1"/>
                <a:gd name="f31" fmla="*/ 1430341 f22 1"/>
                <a:gd name="f32" fmla="*/ 721478 f21 1"/>
                <a:gd name="f33" fmla="*/ 801642 f21 1"/>
                <a:gd name="f34" fmla="+- f23 0 f1"/>
                <a:gd name="f35" fmla="*/ f26 1 1430341"/>
                <a:gd name="f36" fmla="*/ f27 1 801642"/>
                <a:gd name="f37" fmla="*/ f28 1 1430341"/>
                <a:gd name="f38" fmla="*/ f29 1 801642"/>
                <a:gd name="f39" fmla="*/ f30 1 1430341"/>
                <a:gd name="f40" fmla="*/ f31 1 1430341"/>
                <a:gd name="f41" fmla="*/ f32 1 801642"/>
                <a:gd name="f42" fmla="*/ f33 1 801642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430341" h="80164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pFill/>
            <a:ln w="25402">
              <a:solidFill>
                <a:srgbClr val="B3A2C7"/>
              </a:solidFill>
              <a:prstDash val="solid"/>
            </a:ln>
          </p:spPr>
          <p:txBody>
            <a:bodyPr vert="horz" wrap="square" lIns="61575" tIns="61575" rIns="61575" bIns="61575" anchor="ctr" anchorCtr="1" compatLnSpc="1"/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2000" b="0" i="0" u="none" strike="noStrike" kern="1200" cap="none" spc="0" baseline="0" dirty="0">
                  <a:uFillTx/>
                  <a:latin typeface="Calibri"/>
                </a:rPr>
                <a:t>Ettevõtluse alustamise toetus</a:t>
              </a:r>
              <a:endParaRPr lang="en-GB" sz="2000" b="0" i="0" u="none" strike="noStrike" kern="1200" cap="none" spc="0" baseline="0" dirty="0">
                <a:uFillTx/>
                <a:latin typeface="Calibri"/>
              </a:endParaRPr>
            </a:p>
          </p:txBody>
        </p:sp>
        <p:sp>
          <p:nvSpPr>
            <p:cNvPr id="13" name="Vabakuju 12"/>
            <p:cNvSpPr/>
            <p:nvPr/>
          </p:nvSpPr>
          <p:spPr>
            <a:xfrm rot="14562742">
              <a:off x="2573974" y="2720717"/>
              <a:ext cx="1975296" cy="407977"/>
            </a:xfrm>
            <a:custGeom>
              <a:avLst>
                <a:gd name="f0" fmla="val 2231"/>
                <a:gd name="f1" fmla="val 432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21600 f12 1"/>
                <a:gd name="f24" fmla="*/ 0 f13 1"/>
                <a:gd name="f25" fmla="*/ f16 1 f4"/>
                <a:gd name="f26" fmla="*/ 21600 f13 1"/>
                <a:gd name="f27" fmla="*/ f17 1 f4"/>
                <a:gd name="f28" fmla="*/ f19 f18 1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1 10800"/>
                <a:gd name="f35" fmla="+- f19 0 f34"/>
                <a:gd name="f36" fmla="*/ f35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36" t="f30" r="f23" b="f29"/>
              <a:pathLst>
                <a:path w="21600" h="21600">
                  <a:moveTo>
                    <a:pt x="f8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7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8" y="f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8"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lIns="0" tIns="0" rIns="0" bIns="0"/>
            <a:lstStyle/>
            <a:p>
              <a:endParaRPr lang="et-EE" dirty="0"/>
            </a:p>
          </p:txBody>
        </p:sp>
        <p:sp>
          <p:nvSpPr>
            <p:cNvPr id="14" name="Vabakuju 13"/>
            <p:cNvSpPr/>
            <p:nvPr/>
          </p:nvSpPr>
          <p:spPr>
            <a:xfrm>
              <a:off x="2178311" y="1640561"/>
              <a:ext cx="1677293" cy="5738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77297"/>
                <a:gd name="f7" fmla="val 739130"/>
                <a:gd name="f8" fmla="val 73913"/>
                <a:gd name="f9" fmla="val 33092"/>
                <a:gd name="f10" fmla="val 1603384"/>
                <a:gd name="f11" fmla="val 1644205"/>
                <a:gd name="f12" fmla="val 665217"/>
                <a:gd name="f13" fmla="val 706038"/>
                <a:gd name="f14" fmla="+- 0 0 -90"/>
                <a:gd name="f15" fmla="*/ f3 1 1677297"/>
                <a:gd name="f16" fmla="*/ f4 1 73913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677297"/>
                <a:gd name="f25" fmla="*/ f21 1 739130"/>
                <a:gd name="f26" fmla="*/ 0 f22 1"/>
                <a:gd name="f27" fmla="*/ 73913 f21 1"/>
                <a:gd name="f28" fmla="*/ 73913 f22 1"/>
                <a:gd name="f29" fmla="*/ 0 f21 1"/>
                <a:gd name="f30" fmla="*/ 1603384 f22 1"/>
                <a:gd name="f31" fmla="*/ 1677297 f22 1"/>
                <a:gd name="f32" fmla="*/ 665217 f21 1"/>
                <a:gd name="f33" fmla="*/ 739130 f21 1"/>
                <a:gd name="f34" fmla="+- f23 0 f1"/>
                <a:gd name="f35" fmla="*/ f26 1 1677297"/>
                <a:gd name="f36" fmla="*/ f27 1 739130"/>
                <a:gd name="f37" fmla="*/ f28 1 1677297"/>
                <a:gd name="f38" fmla="*/ f29 1 739130"/>
                <a:gd name="f39" fmla="*/ f30 1 1677297"/>
                <a:gd name="f40" fmla="*/ f31 1 1677297"/>
                <a:gd name="f41" fmla="*/ f32 1 739130"/>
                <a:gd name="f42" fmla="*/ f33 1 739130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677297" h="73913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pFill/>
            <a:ln w="25402">
              <a:solidFill>
                <a:srgbClr val="31859C"/>
              </a:solidFill>
              <a:prstDash val="solid"/>
            </a:ln>
          </p:spPr>
          <p:txBody>
            <a:bodyPr vert="horz" wrap="square" lIns="59746" tIns="59746" rIns="59746" bIns="59746" anchor="ctr" anchorCtr="1" compatLnSpc="1"/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2000" b="0" i="0" u="none" strike="noStrike" kern="1200" cap="none" spc="0" baseline="0" dirty="0">
                  <a:uFillTx/>
                  <a:latin typeface="Calibri"/>
                </a:rPr>
                <a:t>Palgatoetus</a:t>
              </a:r>
              <a:endParaRPr lang="en-GB" sz="2000" b="0" i="0" u="none" strike="noStrike" kern="1200" cap="none" spc="0" baseline="0" dirty="0">
                <a:uFillTx/>
                <a:latin typeface="Calibri"/>
              </a:endParaRPr>
            </a:p>
          </p:txBody>
        </p:sp>
        <p:sp>
          <p:nvSpPr>
            <p:cNvPr id="15" name="Vabakuju 14"/>
            <p:cNvSpPr/>
            <p:nvPr/>
          </p:nvSpPr>
          <p:spPr>
            <a:xfrm rot="16386123">
              <a:off x="3832122" y="2491410"/>
              <a:ext cx="1904247" cy="407977"/>
            </a:xfrm>
            <a:custGeom>
              <a:avLst>
                <a:gd name="f0" fmla="val 2314"/>
                <a:gd name="f1" fmla="val 432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21600 f12 1"/>
                <a:gd name="f24" fmla="*/ 0 f13 1"/>
                <a:gd name="f25" fmla="*/ f16 1 f4"/>
                <a:gd name="f26" fmla="*/ 21600 f13 1"/>
                <a:gd name="f27" fmla="*/ f17 1 f4"/>
                <a:gd name="f28" fmla="*/ f19 f18 1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1 10800"/>
                <a:gd name="f35" fmla="+- f19 0 f34"/>
                <a:gd name="f36" fmla="*/ f35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36" t="f30" r="f23" b="f29"/>
              <a:pathLst>
                <a:path w="21600" h="21600">
                  <a:moveTo>
                    <a:pt x="f8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7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8" y="f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8"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lIns="0" tIns="0" rIns="0" bIns="0"/>
            <a:lstStyle/>
            <a:p>
              <a:endParaRPr lang="et-EE" dirty="0"/>
            </a:p>
          </p:txBody>
        </p:sp>
        <p:sp>
          <p:nvSpPr>
            <p:cNvPr id="16" name="Vabakuju 15"/>
            <p:cNvSpPr/>
            <p:nvPr/>
          </p:nvSpPr>
          <p:spPr>
            <a:xfrm>
              <a:off x="4063890" y="1383719"/>
              <a:ext cx="1441825" cy="6765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41824"/>
                <a:gd name="f7" fmla="val 676578"/>
                <a:gd name="f8" fmla="val 67658"/>
                <a:gd name="f9" fmla="val 30292"/>
                <a:gd name="f10" fmla="val 1374166"/>
                <a:gd name="f11" fmla="val 1411532"/>
                <a:gd name="f12" fmla="val 608920"/>
                <a:gd name="f13" fmla="val 646286"/>
                <a:gd name="f14" fmla="+- 0 0 -90"/>
                <a:gd name="f15" fmla="*/ f3 1 1441824"/>
                <a:gd name="f16" fmla="*/ f4 1 67657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441824"/>
                <a:gd name="f25" fmla="*/ f21 1 676578"/>
                <a:gd name="f26" fmla="*/ 0 f22 1"/>
                <a:gd name="f27" fmla="*/ 67658 f21 1"/>
                <a:gd name="f28" fmla="*/ 67658 f22 1"/>
                <a:gd name="f29" fmla="*/ 0 f21 1"/>
                <a:gd name="f30" fmla="*/ 1374166 f22 1"/>
                <a:gd name="f31" fmla="*/ 1441824 f22 1"/>
                <a:gd name="f32" fmla="*/ 608920 f21 1"/>
                <a:gd name="f33" fmla="*/ 676578 f21 1"/>
                <a:gd name="f34" fmla="+- f23 0 f1"/>
                <a:gd name="f35" fmla="*/ f26 1 1441824"/>
                <a:gd name="f36" fmla="*/ f27 1 676578"/>
                <a:gd name="f37" fmla="*/ f28 1 1441824"/>
                <a:gd name="f38" fmla="*/ f29 1 676578"/>
                <a:gd name="f39" fmla="*/ f30 1 1441824"/>
                <a:gd name="f40" fmla="*/ f31 1 1441824"/>
                <a:gd name="f41" fmla="*/ f32 1 676578"/>
                <a:gd name="f42" fmla="*/ f33 1 676578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441824" h="67657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pFill/>
            <a:ln w="25402">
              <a:solidFill>
                <a:srgbClr val="C00000"/>
              </a:solidFill>
              <a:prstDash val="solid"/>
            </a:ln>
          </p:spPr>
          <p:txBody>
            <a:bodyPr vert="horz" wrap="square" lIns="57918" tIns="57918" rIns="57918" bIns="57918" anchor="ctr" anchorCtr="1" compatLnSpc="1"/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2000" b="0" i="0" u="none" strike="noStrike" kern="1200" cap="none" spc="0" baseline="0" dirty="0">
                  <a:uFillTx/>
                  <a:latin typeface="Calibri"/>
                </a:rPr>
                <a:t>Tööharjutus</a:t>
              </a:r>
            </a:p>
          </p:txBody>
        </p:sp>
        <p:sp>
          <p:nvSpPr>
            <p:cNvPr id="17" name="Vabakuju 16"/>
            <p:cNvSpPr/>
            <p:nvPr/>
          </p:nvSpPr>
          <p:spPr>
            <a:xfrm rot="17990313">
              <a:off x="4733104" y="2595718"/>
              <a:ext cx="2429615" cy="407977"/>
            </a:xfrm>
            <a:custGeom>
              <a:avLst>
                <a:gd name="f0" fmla="val 1814"/>
                <a:gd name="f1" fmla="val 432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21600 f12 1"/>
                <a:gd name="f24" fmla="*/ 0 f13 1"/>
                <a:gd name="f25" fmla="*/ f16 1 f4"/>
                <a:gd name="f26" fmla="*/ 21600 f13 1"/>
                <a:gd name="f27" fmla="*/ f17 1 f4"/>
                <a:gd name="f28" fmla="*/ f19 f18 1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1 10800"/>
                <a:gd name="f35" fmla="+- f19 0 f34"/>
                <a:gd name="f36" fmla="*/ f35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36" t="f30" r="f23" b="f29"/>
              <a:pathLst>
                <a:path w="21600" h="21600">
                  <a:moveTo>
                    <a:pt x="f8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7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8" y="f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8">
              <a:solidFill>
                <a:srgbClr val="948A54"/>
              </a:solidFill>
              <a:prstDash val="solid"/>
            </a:ln>
          </p:spPr>
          <p:txBody>
            <a:bodyPr lIns="0" tIns="0" rIns="0" bIns="0"/>
            <a:lstStyle/>
            <a:p>
              <a:endParaRPr lang="et-EE" dirty="0"/>
            </a:p>
          </p:txBody>
        </p:sp>
        <p:sp>
          <p:nvSpPr>
            <p:cNvPr id="18" name="Vabakuju 17"/>
            <p:cNvSpPr/>
            <p:nvPr/>
          </p:nvSpPr>
          <p:spPr>
            <a:xfrm>
              <a:off x="5652125" y="1412775"/>
              <a:ext cx="1674138" cy="8016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74140"/>
                <a:gd name="f7" fmla="val 801642"/>
                <a:gd name="f8" fmla="val 80164"/>
                <a:gd name="f9" fmla="val 35891"/>
                <a:gd name="f10" fmla="val 1593976"/>
                <a:gd name="f11" fmla="val 1638249"/>
                <a:gd name="f12" fmla="val 721478"/>
                <a:gd name="f13" fmla="val 765751"/>
                <a:gd name="f14" fmla="+- 0 0 -90"/>
                <a:gd name="f15" fmla="*/ f3 1 1674140"/>
                <a:gd name="f16" fmla="*/ f4 1 80164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674140"/>
                <a:gd name="f25" fmla="*/ f21 1 801642"/>
                <a:gd name="f26" fmla="*/ 0 f22 1"/>
                <a:gd name="f27" fmla="*/ 80164 f21 1"/>
                <a:gd name="f28" fmla="*/ 80164 f22 1"/>
                <a:gd name="f29" fmla="*/ 0 f21 1"/>
                <a:gd name="f30" fmla="*/ 1593976 f22 1"/>
                <a:gd name="f31" fmla="*/ 1674140 f22 1"/>
                <a:gd name="f32" fmla="*/ 721478 f21 1"/>
                <a:gd name="f33" fmla="*/ 801642 f21 1"/>
                <a:gd name="f34" fmla="+- f23 0 f1"/>
                <a:gd name="f35" fmla="*/ f26 1 1674140"/>
                <a:gd name="f36" fmla="*/ f27 1 801642"/>
                <a:gd name="f37" fmla="*/ f28 1 1674140"/>
                <a:gd name="f38" fmla="*/ f29 1 801642"/>
                <a:gd name="f39" fmla="*/ f30 1 1674140"/>
                <a:gd name="f40" fmla="*/ f31 1 1674140"/>
                <a:gd name="f41" fmla="*/ f32 1 801642"/>
                <a:gd name="f42" fmla="*/ f33 1 801642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674140" h="80164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pFill/>
            <a:ln w="25402">
              <a:solidFill>
                <a:srgbClr val="FAC090"/>
              </a:solidFill>
              <a:prstDash val="solid"/>
            </a:ln>
          </p:spPr>
          <p:txBody>
            <a:bodyPr vert="horz" wrap="square" lIns="61575" tIns="61575" rIns="61575" bIns="61575" anchor="ctr" anchorCtr="1" compatLnSpc="1"/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2000" b="0" i="0" u="none" strike="noStrike" kern="1200" cap="none" spc="0" baseline="0" dirty="0">
                  <a:uFillTx/>
                  <a:latin typeface="Calibri"/>
                </a:rPr>
                <a:t>Vabatahtlik töö ja talgutöö </a:t>
              </a:r>
              <a:endParaRPr lang="en-GB" sz="2000" b="0" i="0" u="none" strike="noStrike" kern="1200" cap="none" spc="0" baseline="0" dirty="0">
                <a:uFillTx/>
                <a:latin typeface="Calibri"/>
              </a:endParaRPr>
            </a:p>
          </p:txBody>
        </p:sp>
        <p:sp>
          <p:nvSpPr>
            <p:cNvPr id="19" name="Vabakuju 18"/>
            <p:cNvSpPr/>
            <p:nvPr/>
          </p:nvSpPr>
          <p:spPr>
            <a:xfrm rot="19444308">
              <a:off x="5577041" y="3491496"/>
              <a:ext cx="1516632" cy="407977"/>
            </a:xfrm>
            <a:custGeom>
              <a:avLst>
                <a:gd name="f0" fmla="val 2905"/>
                <a:gd name="f1" fmla="val 432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21600 f12 1"/>
                <a:gd name="f24" fmla="*/ 0 f13 1"/>
                <a:gd name="f25" fmla="*/ f16 1 f4"/>
                <a:gd name="f26" fmla="*/ 21600 f13 1"/>
                <a:gd name="f27" fmla="*/ f17 1 f4"/>
                <a:gd name="f28" fmla="*/ f19 f18 1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1 10800"/>
                <a:gd name="f35" fmla="+- f19 0 f34"/>
                <a:gd name="f36" fmla="*/ f35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36" t="f30" r="f23" b="f29"/>
              <a:pathLst>
                <a:path w="21600" h="21600">
                  <a:moveTo>
                    <a:pt x="f8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7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8" y="f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8"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lIns="0" tIns="0" rIns="0" bIns="0"/>
            <a:lstStyle/>
            <a:p>
              <a:endParaRPr lang="et-EE" dirty="0"/>
            </a:p>
          </p:txBody>
        </p:sp>
        <p:sp>
          <p:nvSpPr>
            <p:cNvPr id="20" name="Vabakuju 19"/>
            <p:cNvSpPr/>
            <p:nvPr/>
          </p:nvSpPr>
          <p:spPr>
            <a:xfrm>
              <a:off x="6444188" y="2492901"/>
              <a:ext cx="2000259" cy="10907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00259"/>
                <a:gd name="f7" fmla="val 1090707"/>
                <a:gd name="f8" fmla="val 109071"/>
                <a:gd name="f9" fmla="val 48833"/>
                <a:gd name="f10" fmla="val 1891188"/>
                <a:gd name="f11" fmla="val 1951426"/>
                <a:gd name="f12" fmla="val 981636"/>
                <a:gd name="f13" fmla="val 1041874"/>
                <a:gd name="f14" fmla="+- 0 0 -90"/>
                <a:gd name="f15" fmla="*/ f3 1 2000259"/>
                <a:gd name="f16" fmla="*/ f4 1 109070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000259"/>
                <a:gd name="f25" fmla="*/ f21 1 1090707"/>
                <a:gd name="f26" fmla="*/ 0 f22 1"/>
                <a:gd name="f27" fmla="*/ 109071 f21 1"/>
                <a:gd name="f28" fmla="*/ 109071 f22 1"/>
                <a:gd name="f29" fmla="*/ 0 f21 1"/>
                <a:gd name="f30" fmla="*/ 1891188 f22 1"/>
                <a:gd name="f31" fmla="*/ 2000259 f22 1"/>
                <a:gd name="f32" fmla="*/ 981636 f21 1"/>
                <a:gd name="f33" fmla="*/ 1090707 f21 1"/>
                <a:gd name="f34" fmla="+- f23 0 f1"/>
                <a:gd name="f35" fmla="*/ f26 1 2000259"/>
                <a:gd name="f36" fmla="*/ f27 1 1090707"/>
                <a:gd name="f37" fmla="*/ f28 1 2000259"/>
                <a:gd name="f38" fmla="*/ f29 1 1090707"/>
                <a:gd name="f39" fmla="*/ f30 1 2000259"/>
                <a:gd name="f40" fmla="*/ f31 1 2000259"/>
                <a:gd name="f41" fmla="*/ f32 1 1090707"/>
                <a:gd name="f42" fmla="*/ f33 1 1090707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000259" h="1090707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pFill/>
            <a:ln w="25402">
              <a:solidFill>
                <a:srgbClr val="AE4845"/>
              </a:solidFill>
              <a:prstDash val="solid"/>
            </a:ln>
          </p:spPr>
          <p:txBody>
            <a:bodyPr vert="horz" wrap="square" lIns="70043" tIns="70043" rIns="70043" bIns="70043" anchor="ctr" anchorCtr="1" compatLnSpc="1"/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2000" b="0" i="0" u="none" strike="noStrike" kern="1200" cap="none" spc="0" baseline="0" dirty="0">
                  <a:uFillTx/>
                  <a:latin typeface="Calibri"/>
                </a:rPr>
                <a:t>Psühholoogiline, võla- ja sõltuvus-nõustamine </a:t>
              </a:r>
              <a:endParaRPr lang="en-GB" sz="2000" b="0" i="0" u="none" strike="noStrike" kern="1200" cap="none" spc="0" baseline="0" dirty="0">
                <a:uFillTx/>
                <a:latin typeface="Calibri"/>
              </a:endParaRPr>
            </a:p>
          </p:txBody>
        </p:sp>
        <p:sp>
          <p:nvSpPr>
            <p:cNvPr id="21" name="Vabakuju 20"/>
            <p:cNvSpPr/>
            <p:nvPr/>
          </p:nvSpPr>
          <p:spPr>
            <a:xfrm rot="20622183">
              <a:off x="5922828" y="4179822"/>
              <a:ext cx="1132731" cy="407977"/>
            </a:xfrm>
            <a:custGeom>
              <a:avLst>
                <a:gd name="f0" fmla="val 3890"/>
                <a:gd name="f1" fmla="val 432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21600 f12 1"/>
                <a:gd name="f24" fmla="*/ 0 f13 1"/>
                <a:gd name="f25" fmla="*/ f16 1 f4"/>
                <a:gd name="f26" fmla="*/ 21600 f13 1"/>
                <a:gd name="f27" fmla="*/ f17 1 f4"/>
                <a:gd name="f28" fmla="*/ f19 f18 1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1 10800"/>
                <a:gd name="f35" fmla="+- f19 0 f34"/>
                <a:gd name="f36" fmla="*/ f35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36" t="f30" r="f23" b="f29"/>
              <a:pathLst>
                <a:path w="21600" h="21600">
                  <a:moveTo>
                    <a:pt x="f8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7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8" y="f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8"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lIns="0" tIns="0" rIns="0" bIns="0"/>
            <a:lstStyle/>
            <a:p>
              <a:endParaRPr lang="et-EE" dirty="0"/>
            </a:p>
          </p:txBody>
        </p:sp>
        <p:sp>
          <p:nvSpPr>
            <p:cNvPr id="22" name="Vabakuju 21"/>
            <p:cNvSpPr/>
            <p:nvPr/>
          </p:nvSpPr>
          <p:spPr>
            <a:xfrm>
              <a:off x="6583004" y="3695484"/>
              <a:ext cx="1873761" cy="9515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73759"/>
                <a:gd name="f7" fmla="val 801642"/>
                <a:gd name="f8" fmla="val 80164"/>
                <a:gd name="f9" fmla="val 35891"/>
                <a:gd name="f10" fmla="val 1793595"/>
                <a:gd name="f11" fmla="val 1837868"/>
                <a:gd name="f12" fmla="val 721478"/>
                <a:gd name="f13" fmla="val 765751"/>
                <a:gd name="f14" fmla="+- 0 0 -90"/>
                <a:gd name="f15" fmla="*/ f3 1 1873759"/>
                <a:gd name="f16" fmla="*/ f4 1 80164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873759"/>
                <a:gd name="f25" fmla="*/ f21 1 801642"/>
                <a:gd name="f26" fmla="*/ 0 f22 1"/>
                <a:gd name="f27" fmla="*/ 80164 f21 1"/>
                <a:gd name="f28" fmla="*/ 80164 f22 1"/>
                <a:gd name="f29" fmla="*/ 0 f21 1"/>
                <a:gd name="f30" fmla="*/ 1793595 f22 1"/>
                <a:gd name="f31" fmla="*/ 1873759 f22 1"/>
                <a:gd name="f32" fmla="*/ 721478 f21 1"/>
                <a:gd name="f33" fmla="*/ 801642 f21 1"/>
                <a:gd name="f34" fmla="+- f23 0 f1"/>
                <a:gd name="f35" fmla="*/ f26 1 1873759"/>
                <a:gd name="f36" fmla="*/ f27 1 801642"/>
                <a:gd name="f37" fmla="*/ f28 1 1873759"/>
                <a:gd name="f38" fmla="*/ f29 1 801642"/>
                <a:gd name="f39" fmla="*/ f30 1 1873759"/>
                <a:gd name="f40" fmla="*/ f31 1 1873759"/>
                <a:gd name="f41" fmla="*/ f32 1 801642"/>
                <a:gd name="f42" fmla="*/ f33 1 801642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873759" h="80164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pFill/>
            <a:ln w="25402">
              <a:solidFill>
                <a:srgbClr val="AE4845"/>
              </a:solidFill>
              <a:prstDash val="solid"/>
            </a:ln>
          </p:spPr>
          <p:txBody>
            <a:bodyPr vert="horz" wrap="square" lIns="61575" tIns="61575" rIns="61575" bIns="61575" anchor="ctr" anchorCtr="1" compatLnSpc="1"/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2000" b="0" i="0" u="none" strike="noStrike" kern="1200" cap="none" spc="0" baseline="0" dirty="0">
                  <a:uFillTx/>
                  <a:latin typeface="Calibri"/>
                </a:rPr>
                <a:t>Individuaalsed tugiteenused ja lahendused</a:t>
              </a:r>
              <a:endParaRPr lang="en-GB" sz="2000" b="0" i="0" u="none" strike="noStrike" kern="1200" cap="none" spc="0" baseline="0" dirty="0">
                <a:uFillTx/>
                <a:latin typeface="Calibri"/>
              </a:endParaRPr>
            </a:p>
          </p:txBody>
        </p:sp>
        <p:sp>
          <p:nvSpPr>
            <p:cNvPr id="23" name="Vabakuju 22"/>
            <p:cNvSpPr/>
            <p:nvPr/>
          </p:nvSpPr>
          <p:spPr>
            <a:xfrm rot="716598">
              <a:off x="5978186" y="5350949"/>
              <a:ext cx="1515892" cy="407977"/>
            </a:xfrm>
            <a:custGeom>
              <a:avLst>
                <a:gd name="f0" fmla="val 2907"/>
                <a:gd name="f1" fmla="val 432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21600 f12 1"/>
                <a:gd name="f24" fmla="*/ 0 f13 1"/>
                <a:gd name="f25" fmla="*/ f16 1 f4"/>
                <a:gd name="f26" fmla="*/ 21600 f13 1"/>
                <a:gd name="f27" fmla="*/ f17 1 f4"/>
                <a:gd name="f28" fmla="*/ f19 f18 1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1 10800"/>
                <a:gd name="f35" fmla="+- f19 0 f34"/>
                <a:gd name="f36" fmla="*/ f35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36" t="f30" r="f23" b="f29"/>
              <a:pathLst>
                <a:path w="21600" h="21600">
                  <a:moveTo>
                    <a:pt x="f8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7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8" y="f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8"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lIns="0" tIns="0" rIns="0" bIns="0"/>
            <a:lstStyle/>
            <a:p>
              <a:endParaRPr lang="et-EE" dirty="0"/>
            </a:p>
          </p:txBody>
        </p:sp>
        <p:sp>
          <p:nvSpPr>
            <p:cNvPr id="24" name="Vabakuju 23"/>
            <p:cNvSpPr/>
            <p:nvPr/>
          </p:nvSpPr>
          <p:spPr>
            <a:xfrm>
              <a:off x="6548287" y="4777466"/>
              <a:ext cx="2396415" cy="19277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3192"/>
                <a:gd name="f7" fmla="val 1349140"/>
                <a:gd name="f8" fmla="val 134914"/>
                <a:gd name="f9" fmla="val 60403"/>
                <a:gd name="f10" fmla="val 1808278"/>
                <a:gd name="f11" fmla="val 1882789"/>
                <a:gd name="f12" fmla="val 1214226"/>
                <a:gd name="f13" fmla="val 1288737"/>
                <a:gd name="f14" fmla="+- 0 0 -90"/>
                <a:gd name="f15" fmla="*/ f3 1 1943192"/>
                <a:gd name="f16" fmla="*/ f4 1 134914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43192"/>
                <a:gd name="f25" fmla="*/ f21 1 1349140"/>
                <a:gd name="f26" fmla="*/ 0 f22 1"/>
                <a:gd name="f27" fmla="*/ 134914 f21 1"/>
                <a:gd name="f28" fmla="*/ 134914 f22 1"/>
                <a:gd name="f29" fmla="*/ 0 f21 1"/>
                <a:gd name="f30" fmla="*/ 1808278 f22 1"/>
                <a:gd name="f31" fmla="*/ 1943192 f22 1"/>
                <a:gd name="f32" fmla="*/ 1214226 f21 1"/>
                <a:gd name="f33" fmla="*/ 1349140 f21 1"/>
                <a:gd name="f34" fmla="+- f23 0 f1"/>
                <a:gd name="f35" fmla="*/ f26 1 1943192"/>
                <a:gd name="f36" fmla="*/ f27 1 1349140"/>
                <a:gd name="f37" fmla="*/ f28 1 1943192"/>
                <a:gd name="f38" fmla="*/ f29 1 1349140"/>
                <a:gd name="f39" fmla="*/ f30 1 1943192"/>
                <a:gd name="f40" fmla="*/ f31 1 1943192"/>
                <a:gd name="f41" fmla="*/ f32 1 1349140"/>
                <a:gd name="f42" fmla="*/ f33 1 1349140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943192" h="134914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pFill/>
            <a:ln w="25402">
              <a:solidFill>
                <a:srgbClr val="00B050"/>
              </a:solidFill>
              <a:prstDash val="solid"/>
            </a:ln>
          </p:spPr>
          <p:txBody>
            <a:bodyPr vert="horz" wrap="square" lIns="77614" tIns="77614" rIns="77614" bIns="77614" anchor="ctr" anchorCtr="1" compatLnSpc="1"/>
            <a:lstStyle/>
            <a:p>
              <a:pPr marL="0" marR="0" lvl="0" indent="0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b="1" i="0" u="none" strike="noStrike" kern="1200" cap="none" spc="0" baseline="0" dirty="0" smtClean="0">
                  <a:uFillTx/>
                  <a:latin typeface="Calibri"/>
                </a:rPr>
                <a:t>Puude ja tervisehäire korral täiendav abi:  </a:t>
              </a:r>
              <a:r>
                <a:rPr lang="et-EE" b="0" i="0" u="none" strike="noStrike" kern="1200" cap="none" spc="0" baseline="0" dirty="0" smtClean="0">
                  <a:uFillTx/>
                  <a:latin typeface="Calibri"/>
                </a:rPr>
                <a:t>töökoha</a:t>
              </a:r>
              <a:r>
                <a:rPr lang="et-EE" b="0" i="0" u="none" strike="noStrike" kern="1200" cap="none" spc="0" dirty="0" smtClean="0">
                  <a:uFillTx/>
                  <a:latin typeface="Calibri"/>
                </a:rPr>
                <a:t> </a:t>
              </a:r>
              <a:r>
                <a:rPr lang="et-EE" b="0" i="0" u="none" strike="noStrike" kern="1200" cap="none" spc="0" baseline="0" dirty="0" smtClean="0">
                  <a:uFillTx/>
                  <a:latin typeface="Calibri"/>
                </a:rPr>
                <a:t>kohandus,</a:t>
              </a:r>
              <a:r>
                <a:rPr lang="et-EE" b="0" i="0" u="none" strike="noStrike" kern="1200" cap="none" spc="0" dirty="0" smtClean="0">
                  <a:uFillTx/>
                  <a:latin typeface="Calibri"/>
                </a:rPr>
                <a:t> abivahend, tugiisik, abi töövestlusel, tööandjale koolituskulu hüvitamine</a:t>
              </a:r>
              <a:endParaRPr lang="et-EE" b="1" i="0" u="none" strike="noStrike" kern="1200" cap="none" spc="0" dirty="0" smtClean="0">
                <a:solidFill>
                  <a:srgbClr val="FF0000"/>
                </a:solidFill>
                <a:uFillTx/>
                <a:latin typeface="Calibri"/>
              </a:endParaRPr>
            </a:p>
          </p:txBody>
        </p:sp>
      </p:grpSp>
      <p:sp>
        <p:nvSpPr>
          <p:cNvPr id="28" name="Pealkiri 27"/>
          <p:cNvSpPr>
            <a:spLocks noGrp="1"/>
          </p:cNvSpPr>
          <p:nvPr>
            <p:ph type="title" idx="4294967295"/>
          </p:nvPr>
        </p:nvSpPr>
        <p:spPr>
          <a:xfrm>
            <a:off x="1647464" y="549275"/>
            <a:ext cx="5458570" cy="792163"/>
          </a:xfrm>
        </p:spPr>
        <p:txBody>
          <a:bodyPr/>
          <a:lstStyle/>
          <a:p>
            <a:r>
              <a:rPr lang="et-EE" sz="4000" b="1" dirty="0" smtClean="0">
                <a:solidFill>
                  <a:schemeClr val="accent6"/>
                </a:solidFill>
              </a:rPr>
              <a:t>Tööturuteenused</a:t>
            </a:r>
            <a:endParaRPr lang="en-GB" sz="4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4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720080"/>
          </a:xfrm>
        </p:spPr>
        <p:txBody>
          <a:bodyPr/>
          <a:lstStyle/>
          <a:p>
            <a:r>
              <a:rPr lang="et-EE" b="1" dirty="0" smtClean="0">
                <a:solidFill>
                  <a:schemeClr val="accent6"/>
                </a:solidFill>
              </a:rPr>
              <a:t>Koostöö tööandjatega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2276872"/>
            <a:ext cx="8435280" cy="3888432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2400" dirty="0" smtClean="0"/>
              <a:t>Ennetame töötust </a:t>
            </a:r>
          </a:p>
          <a:p>
            <a:pPr lvl="1"/>
            <a:r>
              <a:rPr lang="et-EE" sz="1800" dirty="0"/>
              <a:t>k</a:t>
            </a:r>
            <a:r>
              <a:rPr lang="et-EE" sz="1800" dirty="0" smtClean="0"/>
              <a:t>oondamistele reageerimine; koolituskulu hüvitamine tervisehäirega töötaja puhul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2400" dirty="0" smtClean="0"/>
              <a:t>Leiame töötaja</a:t>
            </a:r>
          </a:p>
          <a:p>
            <a:pPr lvl="1"/>
            <a:r>
              <a:rPr lang="et-EE" sz="1800" dirty="0"/>
              <a:t>t</a:t>
            </a:r>
            <a:r>
              <a:rPr lang="et-EE" sz="1800" dirty="0" smtClean="0"/>
              <a:t>ööpakkumiste avaldamine Eestis ja Euroopas (EURES);  </a:t>
            </a:r>
            <a:r>
              <a:rPr lang="et-EE" sz="1800" dirty="0" smtClean="0"/>
              <a:t>eelvalik; </a:t>
            </a:r>
            <a:r>
              <a:rPr lang="et-EE" sz="1800" dirty="0" smtClean="0"/>
              <a:t>tööandjate infotunnid; töömessid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2400" dirty="0" smtClean="0"/>
              <a:t>Valmistame ette tööks</a:t>
            </a:r>
          </a:p>
          <a:p>
            <a:pPr lvl="1"/>
            <a:r>
              <a:rPr lang="et-EE" sz="1800" dirty="0" smtClean="0"/>
              <a:t>„rätsepatööna“ tellitavad koolitused; tööpraktika; tööharjutus; vabatahtlik töö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2400" dirty="0" smtClean="0"/>
              <a:t>Toetame tööle asumist</a:t>
            </a:r>
          </a:p>
          <a:p>
            <a:pPr lvl="1"/>
            <a:r>
              <a:rPr lang="et-EE" sz="1800" dirty="0"/>
              <a:t>p</a:t>
            </a:r>
            <a:r>
              <a:rPr lang="et-EE" sz="1800" dirty="0" smtClean="0"/>
              <a:t>algatoetus; koolituskulu hüvitamine pikaajalise töötu puhul; tugiisikuga töötamine; töökoha kohandus; abivahendi andmine; individuaalsed lahendused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pic>
        <p:nvPicPr>
          <p:cNvPr id="420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498"/>
            <a:ext cx="21463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715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792088"/>
          </a:xfrm>
        </p:spPr>
        <p:txBody>
          <a:bodyPr/>
          <a:lstStyle/>
          <a:p>
            <a:r>
              <a:rPr lang="et-EE" sz="4000" b="1" dirty="0" smtClean="0">
                <a:solidFill>
                  <a:schemeClr val="accent6"/>
                </a:solidFill>
              </a:rPr>
              <a:t>Noortegarantii</a:t>
            </a:r>
            <a:endParaRPr lang="en-GB" sz="4000" b="1" dirty="0">
              <a:solidFill>
                <a:schemeClr val="accent6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dirty="0" smtClean="0"/>
              <a:t>„Minu esimene töökoht“</a:t>
            </a:r>
          </a:p>
          <a:p>
            <a:pPr lvl="1"/>
            <a:r>
              <a:rPr lang="et-EE" sz="1800" dirty="0" smtClean="0"/>
              <a:t>Tööandjale palgatoetuse maksmine (1 aasta) ja tööturukoolituse kulude hüvitamine</a:t>
            </a:r>
          </a:p>
          <a:p>
            <a:pPr lvl="1"/>
            <a:r>
              <a:rPr lang="et-EE" sz="1800" dirty="0" smtClean="0"/>
              <a:t>17-29 aastane noor, 4 kuud töötuna registreeritud, puudub erialane haridus ja töökogemus või töökogemus on lühiajaline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dirty="0" smtClean="0"/>
              <a:t>Tööturgu tutvustavad töötoad noortele</a:t>
            </a:r>
          </a:p>
          <a:p>
            <a:pPr lvl="1"/>
            <a:r>
              <a:rPr lang="et-EE" sz="1800" dirty="0" smtClean="0"/>
              <a:t>8.-12. klassi õpilastele</a:t>
            </a:r>
          </a:p>
          <a:p>
            <a:pPr lvl="1"/>
            <a:r>
              <a:rPr lang="et-EE" sz="1800" dirty="0" smtClean="0"/>
              <a:t>Tutvustatakse tööturgu, tööelu ja töötukassa teenuseid, valmistatakse noori ette tööotsinguteks</a:t>
            </a:r>
          </a:p>
          <a:p>
            <a:pPr lvl="1"/>
            <a:endParaRPr lang="en-GB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pic>
        <p:nvPicPr>
          <p:cNvPr id="417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7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995"/>
            <a:ext cx="21463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508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792088"/>
          </a:xfrm>
        </p:spPr>
        <p:txBody>
          <a:bodyPr/>
          <a:lstStyle/>
          <a:p>
            <a:r>
              <a:rPr lang="et-EE" sz="3600" b="1" dirty="0" smtClean="0">
                <a:solidFill>
                  <a:schemeClr val="accent6"/>
                </a:solidFill>
              </a:rPr>
              <a:t>Karjäärinõustamine ja teenused vanaduspensioniealistele</a:t>
            </a:r>
            <a:endParaRPr lang="en-GB" sz="3600" b="1" dirty="0">
              <a:solidFill>
                <a:schemeClr val="accent6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2800" dirty="0" smtClean="0"/>
              <a:t>2015. aastast karjäärinõustamise teenus kõigile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2800" dirty="0"/>
              <a:t>2015. aastast avab TK teatud teenused vanaduspensioniealistele tööotsijatele</a:t>
            </a:r>
          </a:p>
          <a:p>
            <a:pPr lvl="1"/>
            <a:r>
              <a:rPr lang="et-EE" sz="1800" dirty="0"/>
              <a:t>tööpraktika</a:t>
            </a:r>
          </a:p>
          <a:p>
            <a:pPr lvl="1"/>
            <a:r>
              <a:rPr lang="et-EE" sz="1800" dirty="0"/>
              <a:t>tööturukoolitus ja kvalifikatsiooni saamise toetamine</a:t>
            </a:r>
          </a:p>
          <a:p>
            <a:pPr lvl="1"/>
            <a:r>
              <a:rPr lang="et-EE" sz="1800" dirty="0"/>
              <a:t>ettevõtluse alustamise toetus ja ettevõtluse toetamine</a:t>
            </a:r>
          </a:p>
          <a:p>
            <a:pPr lvl="1"/>
            <a:r>
              <a:rPr lang="et-EE" sz="1800" dirty="0"/>
              <a:t>töökohakohandamine ja töötamiseks vajalik </a:t>
            </a:r>
            <a:r>
              <a:rPr lang="et-EE" sz="1800" dirty="0" smtClean="0"/>
              <a:t>abivahend</a:t>
            </a:r>
            <a:endParaRPr lang="et-EE" dirty="0" smtClean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t-EE" sz="2800" dirty="0" smtClean="0"/>
              <a:t>Mobiilsustoetus</a:t>
            </a:r>
            <a:endParaRPr lang="et-EE" sz="2800" dirty="0" smtClean="0"/>
          </a:p>
          <a:p>
            <a:pPr lvl="1"/>
            <a:endParaRPr lang="et-EE" sz="1800" dirty="0" smtClean="0"/>
          </a:p>
          <a:p>
            <a:pPr lvl="1"/>
            <a:endParaRPr lang="en-GB" sz="1800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pic>
        <p:nvPicPr>
          <p:cNvPr id="418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5" y="3031"/>
            <a:ext cx="91440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481"/>
            <a:ext cx="21463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478963"/>
      </p:ext>
    </p:extLst>
  </p:cSld>
  <p:clrMapOvr>
    <a:masterClrMapping/>
  </p:clrMapOvr>
</p:sld>
</file>

<file path=ppt/theme/theme1.xml><?xml version="1.0" encoding="utf-8"?>
<a:theme xmlns:a="http://schemas.openxmlformats.org/drawingml/2006/main" name="TK_20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11436</TotalTime>
  <Words>576</Words>
  <Application>Microsoft Office PowerPoint</Application>
  <PresentationFormat>Ekraaniseanss (4:3)</PresentationFormat>
  <Paragraphs>94</Paragraphs>
  <Slides>17</Slides>
  <Notes>7</Notes>
  <HiddenSlides>0</HiddenSlides>
  <MMClips>0</MMClips>
  <ScaleCrop>false</ScaleCrop>
  <HeadingPairs>
    <vt:vector size="6" baseType="variant">
      <vt:variant>
        <vt:lpstr>Kujundus</vt:lpstr>
      </vt:variant>
      <vt:variant>
        <vt:i4>1</vt:i4>
      </vt:variant>
      <vt:variant>
        <vt:lpstr>Manustatud OLE-serverid</vt:lpstr>
      </vt:variant>
      <vt:variant>
        <vt:i4>1</vt:i4>
      </vt:variant>
      <vt:variant>
        <vt:lpstr>Slaidipealkirjad</vt:lpstr>
      </vt:variant>
      <vt:variant>
        <vt:i4>17</vt:i4>
      </vt:variant>
    </vt:vector>
  </HeadingPairs>
  <TitlesOfParts>
    <vt:vector size="19" baseType="lpstr">
      <vt:lpstr>TK_2008</vt:lpstr>
      <vt:lpstr>CorelDRAW</vt:lpstr>
      <vt:lpstr>Töövõimetusest töövõimeni</vt:lpstr>
      <vt:lpstr>Eesti Töötukassa </vt:lpstr>
      <vt:lpstr>Üks ja selge eesmärk: aitame leida töö ja töötaja </vt:lpstr>
      <vt:lpstr>Kahetasandiline klienditeenindus</vt:lpstr>
      <vt:lpstr>PowerPointi esitlus</vt:lpstr>
      <vt:lpstr>Tööturuteenused</vt:lpstr>
      <vt:lpstr>Koostöö tööandjatega</vt:lpstr>
      <vt:lpstr>Noortegarantii</vt:lpstr>
      <vt:lpstr>Karjäärinõustamine ja teenused vanaduspensioniealistele</vt:lpstr>
      <vt:lpstr>18-aastaste kuni vanaduspensioniealiste töövõimekaoga inimeste hõiveseisund, 2012 </vt:lpstr>
      <vt:lpstr>PowerPointi esitlus</vt:lpstr>
      <vt:lpstr>16-62-aastaste töövõimetuspensionäride jagunemine soo ja vanuse järgi (seisuga 31.05.2013) Allikas: SKA</vt:lpstr>
      <vt:lpstr>16-62-aastased töövõimetuspensionärid vanuse ja töötamise järgi (seisuga 31.05.2013) Allikas: SKA</vt:lpstr>
      <vt:lpstr>Lisanduvad võimalused</vt:lpstr>
      <vt:lpstr>Tööalane rehabilitatsioon</vt:lpstr>
      <vt:lpstr>Rehabilitatsiooni osutamise korraldus töötukassas</vt:lpstr>
      <vt:lpstr>AITÄH!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Arvelevõtmine, kahetasandiline klienditeenindus, arveloleku lõpetamine</dc:title>
  <dc:creator>Anu ja Arne</dc:creator>
  <cp:lastModifiedBy>Mariliis Niidla</cp:lastModifiedBy>
  <cp:revision>870</cp:revision>
  <cp:lastPrinted>2013-06-25T13:50:34Z</cp:lastPrinted>
  <dcterms:created xsi:type="dcterms:W3CDTF">2008-09-24T07:37:24Z</dcterms:created>
  <dcterms:modified xsi:type="dcterms:W3CDTF">2014-06-03T11:27:10Z</dcterms:modified>
</cp:coreProperties>
</file>