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301" r:id="rId5"/>
    <p:sldId id="304" r:id="rId6"/>
    <p:sldId id="275" r:id="rId7"/>
    <p:sldId id="287" r:id="rId8"/>
    <p:sldId id="261" r:id="rId9"/>
    <p:sldId id="288" r:id="rId10"/>
    <p:sldId id="292" r:id="rId11"/>
    <p:sldId id="293" r:id="rId12"/>
    <p:sldId id="281" r:id="rId13"/>
    <p:sldId id="289" r:id="rId14"/>
    <p:sldId id="279" r:id="rId15"/>
    <p:sldId id="282" r:id="rId16"/>
    <p:sldId id="285" r:id="rId17"/>
    <p:sldId id="277" r:id="rId18"/>
    <p:sldId id="291" r:id="rId19"/>
    <p:sldId id="278" r:id="rId20"/>
  </p:sldIdLst>
  <p:sldSz cx="9144000" cy="6858000" type="screen4x3"/>
  <p:notesSz cx="6858000" cy="9144000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6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436C8-D131-4CEC-9771-9CCFF0EEC827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2CD8B-F899-490A-93AA-DEC74846700C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3FB04-3CD3-4530-925C-AF9EF16A7705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B8E1-32AB-4A4F-835D-1C776B107323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36E02-7FC1-4B97-8399-7BDEE61A161C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B1FC8-67E6-4FC4-AF2B-ABBCC18CD9E0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8288C-F50F-46DA-BF32-B4C11DAE4F9F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5CE48-108C-413D-ADD1-E31376C56FD2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6E50C-B3E8-4DA1-82A7-C41C254736CB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16911-A5E5-473D-A71C-A6B8E8E29E31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56ED7-E991-4DAC-B123-11038723557E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42968-095A-49F3-BE9C-D86C44F2803A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00655-EC0A-45FA-9EEB-C748880C3D41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0A0C8-4934-486B-B6E1-921F597A5C6F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20C75-D7C5-4A0F-8963-1C551219E7EE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2C628-0DB5-4BAE-9BFB-CF5D806F6CA4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197A8-5349-410F-B769-0AC1A658C9C4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2BCA3-5055-4083-8BB8-5DB96E094AAA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0527C-4766-4203-A963-4FDFBA8DD047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05DAE-B119-41F4-8501-9C1792DF01F6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9DF2-A1EE-403C-9238-89317BA9FAE2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AF139-B358-494E-BB06-2FC283BDBD0C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t-E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D2F6ED-9F1E-4277-9A2C-C3C9797FF288}" type="datetimeFigureOut">
              <a:rPr lang="et-EE"/>
              <a:pPr>
                <a:defRPr/>
              </a:pPr>
              <a:t>3.06.2014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264BDE-1E49-4D02-8B7B-E326427D345D}" type="slidenum">
              <a:rPr lang="et-EE"/>
              <a:pPr>
                <a:defRPr/>
              </a:pPr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EestiAgrenskaFond" TargetMode="External"/><Relationship Id="rId2" Type="http://schemas.openxmlformats.org/officeDocument/2006/relationships/hyperlink" Target="http://www.agrenska.ee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renska.e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971550" y="4581525"/>
            <a:ext cx="7772400" cy="1539875"/>
          </a:xfrm>
        </p:spPr>
        <p:txBody>
          <a:bodyPr/>
          <a:lstStyle/>
          <a:p>
            <a:pPr eaLnBrk="1" hangingPunct="1"/>
            <a:r>
              <a:rPr lang="et-EE" sz="2400" b="1" dirty="0" smtClean="0"/>
              <a:t/>
            </a:r>
            <a:br>
              <a:rPr lang="et-EE" sz="2400" b="1" dirty="0" smtClean="0"/>
            </a:br>
            <a:r>
              <a:rPr lang="et-EE" sz="2400" b="1" dirty="0" smtClean="0"/>
              <a:t/>
            </a:r>
            <a:br>
              <a:rPr lang="et-EE" sz="2400" b="1" dirty="0" smtClean="0"/>
            </a:br>
            <a:r>
              <a:rPr lang="sv-SE" sz="2400" b="1" dirty="0" smtClean="0"/>
              <a:t>Krislin Padjus</a:t>
            </a:r>
            <a:r>
              <a:rPr lang="et-EE" sz="2400" b="1" dirty="0" smtClean="0">
                <a:latin typeface="Arial" charset="0"/>
              </a:rPr>
              <a:t/>
            </a:r>
            <a:br>
              <a:rPr lang="et-EE" sz="2400" b="1" dirty="0" smtClean="0">
                <a:latin typeface="Arial" charset="0"/>
              </a:rPr>
            </a:br>
            <a:r>
              <a:rPr lang="et-EE" sz="2000" b="1" dirty="0" err="1" smtClean="0">
                <a:latin typeface="Arial" charset="0"/>
              </a:rPr>
              <a:t>Heili</a:t>
            </a:r>
            <a:r>
              <a:rPr lang="et-EE" sz="2000" b="1" dirty="0" smtClean="0">
                <a:latin typeface="Arial" charset="0"/>
              </a:rPr>
              <a:t> </a:t>
            </a:r>
            <a:r>
              <a:rPr lang="et-EE" sz="2000" b="1" dirty="0" err="1" smtClean="0">
                <a:latin typeface="Arial" charset="0"/>
              </a:rPr>
              <a:t>Piho</a:t>
            </a:r>
            <a:r>
              <a:rPr lang="et-EE" sz="2400" dirty="0" smtClean="0"/>
              <a:t> </a:t>
            </a:r>
            <a:br>
              <a:rPr lang="et-EE" sz="2400" dirty="0" smtClean="0"/>
            </a:br>
            <a:r>
              <a:rPr lang="et-EE" sz="2400" b="1" dirty="0" smtClean="0"/>
              <a:t>Tiina </a:t>
            </a:r>
            <a:r>
              <a:rPr lang="et-EE" sz="2400" b="1" dirty="0" err="1" smtClean="0"/>
              <a:t>Stelmach</a:t>
            </a:r>
            <a:r>
              <a:rPr lang="et-EE" sz="2400" b="1" dirty="0" smtClean="0"/>
              <a:t> </a:t>
            </a:r>
            <a:br>
              <a:rPr lang="et-EE" sz="2400" b="1" dirty="0" smtClean="0"/>
            </a:br>
            <a:r>
              <a:rPr lang="et-EE" sz="2400" dirty="0" smtClean="0"/>
              <a:t>SA Eesti </a:t>
            </a:r>
            <a:r>
              <a:rPr lang="et-EE" sz="2400" dirty="0" err="1" smtClean="0"/>
              <a:t>Agrenska</a:t>
            </a:r>
            <a:r>
              <a:rPr lang="et-EE" sz="2400" dirty="0" smtClean="0"/>
              <a:t> Fond</a:t>
            </a:r>
            <a:br>
              <a:rPr lang="et-EE" sz="2400" dirty="0" smtClean="0"/>
            </a:br>
            <a:r>
              <a:rPr lang="et-EE" sz="2500" dirty="0" smtClean="0"/>
              <a:t/>
            </a:r>
            <a:br>
              <a:rPr lang="et-EE" sz="2500" dirty="0" smtClean="0"/>
            </a:br>
            <a:endParaRPr lang="et-EE" sz="2500" dirty="0" smtClean="0"/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1344196" y="2847975"/>
            <a:ext cx="64556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t-EE" sz="2400" b="1" dirty="0" smtClean="0"/>
              <a:t>Projekt </a:t>
            </a:r>
            <a:r>
              <a:rPr lang="et-EE" sz="2400" b="1" dirty="0"/>
              <a:t>„Võitle võimekuse nimel“ </a:t>
            </a:r>
            <a:r>
              <a:rPr lang="et-EE" sz="2400" b="1" dirty="0" smtClean="0"/>
              <a:t>ja</a:t>
            </a:r>
          </a:p>
          <a:p>
            <a:pPr algn="ctr"/>
            <a:r>
              <a:rPr lang="et-EE" sz="2400" b="1" dirty="0"/>
              <a:t>t</a:t>
            </a:r>
            <a:r>
              <a:rPr lang="et-EE" sz="2400" b="1" dirty="0" smtClean="0"/>
              <a:t>öötamisvõimalustest puuetega inimestele</a:t>
            </a:r>
            <a:r>
              <a:rPr lang="et-EE" dirty="0" smtClean="0"/>
              <a:t> </a:t>
            </a:r>
            <a:endParaRPr lang="et-EE" b="1" dirty="0"/>
          </a:p>
          <a:p>
            <a:pPr algn="ctr"/>
            <a:r>
              <a:rPr lang="et-EE" sz="2400" b="1" dirty="0" smtClean="0"/>
              <a:t>Tammistus</a:t>
            </a:r>
            <a:endParaRPr lang="et-EE" sz="2400" b="1" dirty="0"/>
          </a:p>
        </p:txBody>
      </p:sp>
      <p:pic>
        <p:nvPicPr>
          <p:cNvPr id="6" name="Picture 1" descr="Agrenska_ EEA_VÜF_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459" y="980728"/>
            <a:ext cx="615858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Tegevused, sh Norra partneri roll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2800" smtClean="0"/>
              <a:t>Kogemus raske puudega inimeste rakendamisel avatud tööturul, ettevõtluses</a:t>
            </a:r>
          </a:p>
          <a:p>
            <a:r>
              <a:rPr lang="et-EE" sz="2800" smtClean="0"/>
              <a:t>Kogemus ettevalmistustööks noortega - avatud tööturule pääsemiseks (kuni 5a ettevalmistus)</a:t>
            </a:r>
          </a:p>
          <a:p>
            <a:r>
              <a:rPr lang="et-EE" sz="2800" smtClean="0"/>
              <a:t>Projektis ekspertidena</a:t>
            </a:r>
          </a:p>
          <a:p>
            <a:pPr>
              <a:buFontTx/>
              <a:buChar char="-"/>
            </a:pPr>
            <a:r>
              <a:rPr lang="et-EE" sz="2800" smtClean="0"/>
              <a:t>Nõustamine kohapealsete 1-kuiste lähetustena (2013, 2014) tööharjutuskeskuste rajamisel</a:t>
            </a:r>
          </a:p>
          <a:p>
            <a:pPr>
              <a:buFontTx/>
              <a:buChar char="-"/>
            </a:pPr>
            <a:r>
              <a:rPr lang="et-EE" sz="2800" smtClean="0"/>
              <a:t>Eest</a:t>
            </a:r>
            <a:r>
              <a:rPr lang="et-EE" sz="2800" smtClean="0">
                <a:latin typeface="Arial" charset="0"/>
              </a:rPr>
              <a:t>i</a:t>
            </a:r>
            <a:r>
              <a:rPr lang="et-EE" sz="2800" smtClean="0"/>
              <a:t>-Norra tööharjutuslaagrid Eestis 2013 ja 2014</a:t>
            </a:r>
          </a:p>
          <a:p>
            <a:pPr>
              <a:buFontTx/>
              <a:buChar char="-"/>
            </a:pPr>
            <a:r>
              <a:rPr lang="et-EE" sz="2800" smtClean="0"/>
              <a:t>Suhtumise muutmise roll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Tegevused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2400" dirty="0" smtClean="0"/>
              <a:t>Avaseminaril </a:t>
            </a:r>
            <a:r>
              <a:rPr lang="et-EE" sz="2000" dirty="0" smtClean="0">
                <a:latin typeface="Arial" charset="0"/>
              </a:rPr>
              <a:t>04.06.2013</a:t>
            </a:r>
            <a:r>
              <a:rPr lang="et-EE" sz="2400" dirty="0" smtClean="0">
                <a:latin typeface="Arial" charset="0"/>
              </a:rPr>
              <a:t> </a:t>
            </a:r>
            <a:r>
              <a:rPr lang="et-EE" sz="2400" dirty="0" smtClean="0"/>
              <a:t>Norra partneri kogemuse edastamine</a:t>
            </a:r>
          </a:p>
          <a:p>
            <a:r>
              <a:rPr lang="et-EE" sz="2400" dirty="0" err="1" smtClean="0"/>
              <a:t>KOV-de</a:t>
            </a:r>
            <a:r>
              <a:rPr lang="et-EE" sz="2400" dirty="0" smtClean="0"/>
              <a:t> aktiivne kaasamine mõttetalgutele – arutelud</a:t>
            </a:r>
          </a:p>
          <a:p>
            <a:r>
              <a:rPr lang="et-EE" sz="2400" dirty="0" smtClean="0"/>
              <a:t>Norra-Eesti </a:t>
            </a:r>
            <a:r>
              <a:rPr lang="et-EE" sz="2400" dirty="0" err="1" smtClean="0"/>
              <a:t>ühisseminarid</a:t>
            </a:r>
            <a:r>
              <a:rPr lang="et-EE" sz="2400" dirty="0" smtClean="0"/>
              <a:t> (Norral tihe koostöö kohaliku tööhõiveametiga)</a:t>
            </a:r>
          </a:p>
          <a:p>
            <a:r>
              <a:rPr lang="et-EE" sz="2400" dirty="0" smtClean="0"/>
              <a:t>Kohtumiste tsükkel - läbirääkimised </a:t>
            </a:r>
            <a:r>
              <a:rPr lang="et-EE" sz="2400" dirty="0" err="1" smtClean="0"/>
              <a:t>KOV-dega</a:t>
            </a:r>
            <a:r>
              <a:rPr lang="et-EE" sz="2400" dirty="0" smtClean="0"/>
              <a:t>, erivajadustega noorte töökeskustega, </a:t>
            </a:r>
            <a:r>
              <a:rPr lang="et-EE" sz="2400" dirty="0" err="1" smtClean="0"/>
              <a:t>noortekeskustega</a:t>
            </a:r>
            <a:r>
              <a:rPr lang="et-EE" sz="2400" dirty="0" smtClean="0"/>
              <a:t> jt POTENTSIAALSETE HUVILISTEGA - parimate lahenduste leidmiseks (6 kohtumist maakonniti grupeerituna)</a:t>
            </a:r>
          </a:p>
          <a:p>
            <a:r>
              <a:rPr lang="et-EE" sz="2400" b="1" dirty="0" smtClean="0"/>
              <a:t>Lõpukonverents „Kõik annavad oma panuse!“ 5.-6. juunil 2014 Tammistus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smtClean="0"/>
              <a:t>Projektipartnerid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et-EE" dirty="0" smtClean="0"/>
              <a:t>MTÜ Iseseisev Elu</a:t>
            </a:r>
          </a:p>
          <a:p>
            <a:r>
              <a:rPr lang="et-EE" dirty="0" smtClean="0"/>
              <a:t>Põlvamaa PIK</a:t>
            </a:r>
          </a:p>
          <a:p>
            <a:r>
              <a:rPr lang="et-EE" dirty="0" smtClean="0"/>
              <a:t>Kammeri Kool</a:t>
            </a:r>
          </a:p>
          <a:p>
            <a:r>
              <a:rPr lang="et-EE" dirty="0" smtClean="0"/>
              <a:t>Tartumaa Omavalitsuste Liit (TOL)</a:t>
            </a:r>
          </a:p>
          <a:p>
            <a:r>
              <a:rPr lang="et-EE" dirty="0" smtClean="0"/>
              <a:t>ASVO </a:t>
            </a:r>
            <a:r>
              <a:rPr lang="et-EE" dirty="0" err="1" smtClean="0"/>
              <a:t>Nøtterøy</a:t>
            </a:r>
            <a:endParaRPr lang="et-EE" dirty="0"/>
          </a:p>
          <a:p>
            <a:r>
              <a:rPr lang="et-EE" dirty="0" smtClean="0"/>
              <a:t>Projekti käigus leitud partnerid - NHF </a:t>
            </a:r>
            <a:r>
              <a:rPr lang="et-EE" dirty="0"/>
              <a:t>Oslofjord </a:t>
            </a:r>
            <a:r>
              <a:rPr lang="et-EE" dirty="0" smtClean="0"/>
              <a:t>Vest (leitud 2013.a lõpus)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Ootused partneritele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2800" smtClean="0"/>
              <a:t>Koostöös Norra ja Eesti  partneritega tuuakse valdkonna arendajate sekka juurde 12 uut organisatsiooni/seltsingut</a:t>
            </a:r>
          </a:p>
          <a:p>
            <a:endParaRPr lang="et-EE" sz="2800" smtClean="0"/>
          </a:p>
          <a:p>
            <a:r>
              <a:rPr lang="et-EE" sz="2800" smtClean="0"/>
              <a:t>Eestkostesuutlikkuse arendamise läbi kutsutakse ellu </a:t>
            </a:r>
            <a:r>
              <a:rPr lang="et-EE" sz="2800" b="1" smtClean="0"/>
              <a:t>3-4 uut tööharjutuskeskuse arendamise algatust.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b="1" smtClean="0"/>
              <a:t>Koostöökogemus KOVidega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2800" smtClean="0"/>
              <a:t>01.06-15.11.2008 -Tartu vald koostöös Eesti Agrenska Fondiga – viisime läbi ESF ja Tööturuameti poolt rahastatud projekti „Tartu valla tööharjutuskeskus Tammistus“. </a:t>
            </a:r>
          </a:p>
          <a:p>
            <a:r>
              <a:rPr lang="et-EE" sz="2800" smtClean="0"/>
              <a:t>Koostöös Tartu vallaga valmisid ESF projekti toel esimesed tööharjutuskeskuse ruumid – 2008, ning kaasati kliendid</a:t>
            </a:r>
          </a:p>
          <a:p>
            <a:r>
              <a:rPr lang="et-EE" sz="2800" smtClean="0"/>
              <a:t>Rajati kaldtee, et tagada töökeskuse ligipääsetavus ka liikumisraskustega inimestele.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Riskid koostöös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err="1" smtClean="0"/>
              <a:t>Rahastuse</a:t>
            </a:r>
            <a:r>
              <a:rPr lang="et-EE" dirty="0" smtClean="0"/>
              <a:t> nappus</a:t>
            </a:r>
          </a:p>
          <a:p>
            <a:r>
              <a:rPr lang="et-EE" dirty="0" smtClean="0"/>
              <a:t>Infovahetuse puudumine - juhtumikorraldustööl Eestis on arenguruumi </a:t>
            </a:r>
          </a:p>
          <a:p>
            <a:r>
              <a:rPr lang="et-EE" dirty="0" smtClean="0"/>
              <a:t>Ajafaktor – olla kursis perede vajadustega, kus on tööturult kõrvalejääv täiskasvanueas puudega hoolealune?</a:t>
            </a:r>
          </a:p>
          <a:p>
            <a:r>
              <a:rPr lang="et-EE" dirty="0" smtClean="0"/>
              <a:t>Info puudus – millised töökeskused puuetega inimestele on juba Eestisse rajatud ja kuhu?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Lahendusi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t-EE" sz="2800" dirty="0"/>
              <a:t>T</a:t>
            </a:r>
            <a:r>
              <a:rPr lang="et-EE" sz="2800" dirty="0" smtClean="0"/>
              <a:t>uleks kombineerida kliendipõhist rahastust KOV ressurssidega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t-EE" sz="2800" dirty="0" smtClean="0"/>
              <a:t>KOV saab suunata aktiivselt, teades oma puuetega inimesi, teenusevõimaluste infot saama elukohajärgsesse tööharjutuskeskusse vm puuetega inimestele teenuseid osutavasse asutusse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t-EE" sz="2800" dirty="0" smtClean="0"/>
              <a:t>Iga keskus </a:t>
            </a:r>
            <a:r>
              <a:rPr lang="et-EE" sz="2800" dirty="0" err="1" smtClean="0"/>
              <a:t>tuvtustab</a:t>
            </a:r>
            <a:r>
              <a:rPr lang="et-EE" sz="2800" dirty="0" smtClean="0"/>
              <a:t> oma </a:t>
            </a:r>
            <a:r>
              <a:rPr lang="et-EE" sz="2800" dirty="0" err="1" smtClean="0"/>
              <a:t>teenustespektrit</a:t>
            </a:r>
            <a:r>
              <a:rPr lang="et-EE" sz="2800" dirty="0" smtClean="0"/>
              <a:t> ise (HEV-koolides, kutsehariduskeskustes, päevakeskustes)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t-EE" sz="2800" dirty="0" smtClean="0"/>
              <a:t>Lastele osutatavate sotsiaalteenuste osas areneb SA Eesti </a:t>
            </a:r>
            <a:r>
              <a:rPr lang="et-EE" sz="2800" dirty="0" err="1" smtClean="0"/>
              <a:t>Agrenska</a:t>
            </a:r>
            <a:r>
              <a:rPr lang="et-EE" sz="2800" dirty="0" smtClean="0"/>
              <a:t> Fondi koostöö üle Eesti alates 2007.a.</a:t>
            </a:r>
          </a:p>
          <a:p>
            <a:pPr>
              <a:lnSpc>
                <a:spcPct val="90000"/>
              </a:lnSpc>
            </a:pPr>
            <a:endParaRPr lang="et-EE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smtClean="0"/>
              <a:t>Töised tegevused </a:t>
            </a:r>
            <a:br>
              <a:rPr lang="et-EE" sz="3200" smtClean="0"/>
            </a:br>
            <a:r>
              <a:rPr lang="et-EE" sz="3200" smtClean="0"/>
              <a:t>Tammistu tööharjutuskeskuses: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</a:pPr>
            <a:r>
              <a:rPr lang="et-EE" dirty="0" smtClean="0"/>
              <a:t>Aedniku abi</a:t>
            </a:r>
          </a:p>
          <a:p>
            <a:pPr eaLnBrk="1" hangingPunct="1">
              <a:buFontTx/>
              <a:buChar char="-"/>
            </a:pPr>
            <a:r>
              <a:rPr lang="et-EE" dirty="0" smtClean="0"/>
              <a:t>Koka abi</a:t>
            </a:r>
          </a:p>
          <a:p>
            <a:pPr eaLnBrk="1" hangingPunct="1">
              <a:buFontTx/>
              <a:buChar char="-"/>
            </a:pPr>
            <a:r>
              <a:rPr lang="et-EE" dirty="0" smtClean="0"/>
              <a:t>Restaureerimis- ja puidutööd</a:t>
            </a:r>
          </a:p>
          <a:p>
            <a:pPr eaLnBrk="1" hangingPunct="1">
              <a:buFontTx/>
              <a:buNone/>
            </a:pPr>
            <a:r>
              <a:rPr lang="et-EE" dirty="0" smtClean="0"/>
              <a:t>    (2 puudega inimest momendil töölepinguga)</a:t>
            </a:r>
          </a:p>
          <a:p>
            <a:pPr eaLnBrk="1" hangingPunct="1">
              <a:buFontTx/>
              <a:buChar char="-"/>
            </a:pPr>
            <a:r>
              <a:rPr lang="et-EE" b="1" dirty="0" smtClean="0"/>
              <a:t>Võimetekohane käsitöö</a:t>
            </a:r>
          </a:p>
          <a:p>
            <a:pPr eaLnBrk="1" hangingPunct="1">
              <a:buFontTx/>
              <a:buChar char="-"/>
            </a:pPr>
            <a:r>
              <a:rPr lang="et-EE" b="1" dirty="0" smtClean="0"/>
              <a:t>Puhastus- ja koristustööd</a:t>
            </a:r>
          </a:p>
          <a:p>
            <a:pPr eaLnBrk="1" hangingPunct="1">
              <a:buFontTx/>
              <a:buChar char="-"/>
            </a:pPr>
            <a:r>
              <a:rPr lang="et-EE" b="1" dirty="0" smtClean="0"/>
              <a:t>Aia- ja pargitööd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et-EE" b="1" dirty="0" smtClean="0"/>
              <a:t>Kõik kliendid, kes vajavad toetatud töökeskkonda ja tuge igapäevaelus praktiliste küsimuste lahendamisel, on oskusliku juhendamise ja pühendumise korral võimelised saavutama iseseisvaid praktilisi väljundeid ja ilmutama arengut!</a:t>
            </a:r>
          </a:p>
          <a:p>
            <a:endParaRPr lang="et-EE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6"/>
          <p:cNvSpPr txBox="1">
            <a:spLocks noGrp="1"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E918B93-586F-4469-B481-5F2C9DE49EF5}" type="slidenum">
              <a:rPr lang="en-GB" sz="1400">
                <a:latin typeface="Times New Roman" pitchFamily="18" charset="0"/>
              </a:rPr>
              <a:pPr algn="r"/>
              <a:t>19</a:t>
            </a:fld>
            <a:endParaRPr lang="en-GB" sz="1400">
              <a:latin typeface="Times New Roman" pitchFamily="18" charset="0"/>
            </a:endParaRPr>
          </a:p>
        </p:txBody>
      </p:sp>
      <p:sp>
        <p:nvSpPr>
          <p:cNvPr id="4198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12875"/>
            <a:ext cx="7772400" cy="4683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et-EE" b="1" dirty="0" smtClean="0"/>
          </a:p>
          <a:p>
            <a:pPr algn="ctr" eaLnBrk="1" hangingPunct="1">
              <a:buFont typeface="Arial" charset="0"/>
              <a:buNone/>
            </a:pPr>
            <a:r>
              <a:rPr lang="et-EE" sz="2400" b="1" dirty="0" smtClean="0"/>
              <a:t>Oleme avatud koostööks, üheskoos suudame rohkem!</a:t>
            </a:r>
          </a:p>
          <a:p>
            <a:pPr algn="ctr" eaLnBrk="1" hangingPunct="1">
              <a:buFont typeface="Arial" charset="0"/>
              <a:buNone/>
            </a:pPr>
            <a:r>
              <a:rPr lang="et-EE" sz="2800" b="1" dirty="0" smtClean="0"/>
              <a:t>E-mail: </a:t>
            </a:r>
          </a:p>
          <a:p>
            <a:pPr algn="ctr" eaLnBrk="1" hangingPunct="1">
              <a:buFont typeface="Arial" charset="0"/>
              <a:buNone/>
            </a:pPr>
            <a:r>
              <a:rPr lang="et-EE" sz="2800" b="1" dirty="0" smtClean="0"/>
              <a:t>agrenska@agrenska.ee</a:t>
            </a:r>
          </a:p>
          <a:p>
            <a:pPr algn="ctr" eaLnBrk="1" hangingPunct="1">
              <a:buFont typeface="Arial" charset="0"/>
              <a:buNone/>
            </a:pPr>
            <a:r>
              <a:rPr lang="et-EE" sz="2000" dirty="0" smtClean="0">
                <a:solidFill>
                  <a:srgbClr val="000000"/>
                </a:solidFill>
              </a:rPr>
              <a:t>Tel 53637175 (Krislin Padjus)</a:t>
            </a:r>
          </a:p>
          <a:p>
            <a:pPr algn="ctr" eaLnBrk="1" hangingPunct="1">
              <a:buFont typeface="Arial" charset="0"/>
              <a:buNone/>
            </a:pPr>
            <a:r>
              <a:rPr lang="et-EE" sz="2000" dirty="0" smtClean="0">
                <a:solidFill>
                  <a:srgbClr val="000000"/>
                </a:solidFill>
              </a:rPr>
              <a:t>Tel 5272108 (Tiina </a:t>
            </a:r>
            <a:r>
              <a:rPr lang="et-EE" sz="2000" dirty="0" err="1" smtClean="0">
                <a:solidFill>
                  <a:srgbClr val="000000"/>
                </a:solidFill>
              </a:rPr>
              <a:t>Stelmach</a:t>
            </a:r>
            <a:r>
              <a:rPr lang="et-EE" sz="2000" dirty="0" smtClean="0">
                <a:solidFill>
                  <a:srgbClr val="000000"/>
                </a:solidFill>
              </a:rPr>
              <a:t>)</a:t>
            </a:r>
          </a:p>
          <a:p>
            <a:pPr algn="ctr" eaLnBrk="1" hangingPunct="1">
              <a:buFont typeface="Arial" charset="0"/>
              <a:buNone/>
            </a:pPr>
            <a:r>
              <a:rPr lang="et-EE" sz="2400" b="1" u="sng" dirty="0" smtClean="0">
                <a:solidFill>
                  <a:srgbClr val="000000"/>
                </a:solidFill>
                <a:hlinkClick r:id="rId2"/>
              </a:rPr>
              <a:t>www.agrenska.ee</a:t>
            </a:r>
            <a:endParaRPr lang="et-EE" sz="2400" b="1" u="sng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et-EE" sz="2000" b="1" u="sng" dirty="0" smtClean="0">
                <a:hlinkClick r:id="rId3"/>
              </a:rPr>
              <a:t>https://www.facebook.com/EestiAgrenskaFond</a:t>
            </a:r>
            <a:endParaRPr lang="et-EE" sz="2000" b="1" u="sng" dirty="0" smtClean="0"/>
          </a:p>
          <a:p>
            <a:pPr algn="ctr" eaLnBrk="1" hangingPunct="1">
              <a:buFont typeface="Arial" charset="0"/>
              <a:buNone/>
            </a:pPr>
            <a:endParaRPr lang="et-EE" sz="2000" b="1" u="sng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t-EE" sz="2400" b="1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t-EE" sz="2400" b="1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t-EE" sz="2800" b="1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t-EE" sz="2800" b="1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endParaRPr lang="et-EE" sz="2400" b="1" dirty="0" smtClean="0">
              <a:solidFill>
                <a:srgbClr val="000000"/>
              </a:solidFill>
            </a:endParaRPr>
          </a:p>
        </p:txBody>
      </p:sp>
      <p:sp>
        <p:nvSpPr>
          <p:cNvPr id="41987" name="Rectangle 6"/>
          <p:cNvSpPr>
            <a:spLocks noChangeArrowheads="1"/>
          </p:cNvSpPr>
          <p:nvPr/>
        </p:nvSpPr>
        <p:spPr bwMode="auto">
          <a:xfrm>
            <a:off x="1692275" y="1557338"/>
            <a:ext cx="6192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b="1"/>
          </a:p>
        </p:txBody>
      </p:sp>
      <p:pic>
        <p:nvPicPr>
          <p:cNvPr id="41988" name="Picture 6" descr="436503312@18092007-0D28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611188" y="404813"/>
            <a:ext cx="1512887" cy="1165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t-EE" sz="3200" b="1" dirty="0" smtClean="0"/>
              <a:t>Kes me oleme?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t-EE" sz="2400" dirty="0" smtClean="0"/>
              <a:t>SA Eesti </a:t>
            </a:r>
            <a:r>
              <a:rPr lang="et-EE" sz="2400" dirty="0" err="1" smtClean="0"/>
              <a:t>Agrenska</a:t>
            </a:r>
            <a:r>
              <a:rPr lang="et-EE" sz="2400" dirty="0" smtClean="0"/>
              <a:t> Fond - asutatud 2003 </a:t>
            </a:r>
            <a:r>
              <a:rPr lang="et-EE" sz="2400" dirty="0" smtClean="0">
                <a:hlinkClick r:id="rId2"/>
              </a:rPr>
              <a:t>www.agrenska.ee</a:t>
            </a:r>
            <a:endParaRPr lang="et-EE" sz="2400" dirty="0" smtClean="0"/>
          </a:p>
          <a:p>
            <a:pPr eaLnBrk="1" hangingPunct="1"/>
            <a:r>
              <a:rPr lang="et-EE" sz="2400" dirty="0" smtClean="0"/>
              <a:t>Missioon – toimida nõustamis- ja tugikeskusena puuetega lastele, noortele ja nende peredele.</a:t>
            </a:r>
          </a:p>
          <a:p>
            <a:pPr eaLnBrk="1" hangingPunct="1"/>
            <a:r>
              <a:rPr lang="et-EE" sz="2400" dirty="0" smtClean="0"/>
              <a:t>Tammistu Perekeskuse tööharjutuskeskus – Tammistu mõis, 17 km Tartu linnasüdamest</a:t>
            </a:r>
          </a:p>
          <a:p>
            <a:pPr eaLnBrk="1" hangingPunct="1"/>
            <a:r>
              <a:rPr lang="et-EE" sz="2400" u="sng" dirty="0" smtClean="0"/>
              <a:t>Teenused täiskasvanutele</a:t>
            </a:r>
            <a:r>
              <a:rPr lang="et-EE" sz="2400" dirty="0" smtClean="0"/>
              <a:t>: </a:t>
            </a:r>
          </a:p>
          <a:p>
            <a:pPr eaLnBrk="1" hangingPunct="1">
              <a:buFontTx/>
              <a:buChar char="-"/>
            </a:pPr>
            <a:r>
              <a:rPr lang="et-EE" sz="2400" dirty="0"/>
              <a:t>t</a:t>
            </a:r>
            <a:r>
              <a:rPr lang="et-EE" sz="2400" dirty="0" smtClean="0"/>
              <a:t>ööharjutus- ja toimetulekuprogramm </a:t>
            </a:r>
            <a:r>
              <a:rPr lang="et-EE" sz="2400" dirty="0" err="1" smtClean="0"/>
              <a:t>rehab</a:t>
            </a:r>
            <a:r>
              <a:rPr lang="et-EE" sz="2400" dirty="0" smtClean="0"/>
              <a:t>-teenusena</a:t>
            </a:r>
          </a:p>
          <a:p>
            <a:pPr eaLnBrk="1" hangingPunct="1">
              <a:buFontTx/>
              <a:buChar char="-"/>
            </a:pPr>
            <a:r>
              <a:rPr lang="et-EE" sz="2400" dirty="0" smtClean="0"/>
              <a:t>erihoolekandeteenus</a:t>
            </a:r>
          </a:p>
          <a:p>
            <a:pPr eaLnBrk="1" hangingPunct="1">
              <a:buFontTx/>
              <a:buChar char="-"/>
            </a:pPr>
            <a:r>
              <a:rPr lang="et-EE" sz="2400" dirty="0" smtClean="0"/>
              <a:t>tööpraktika puudega inimestele (töötukassa)</a:t>
            </a:r>
          </a:p>
          <a:p>
            <a:pPr eaLnBrk="1" hangingPunct="1">
              <a:buFontTx/>
              <a:buChar char="-"/>
            </a:pPr>
            <a:r>
              <a:rPr lang="et-EE" sz="2400" dirty="0" smtClean="0"/>
              <a:t>tugiisikuga töötamise teenus (töötukassa)</a:t>
            </a:r>
          </a:p>
          <a:p>
            <a:pPr eaLnBrk="1" hangingPunct="1">
              <a:buFontTx/>
              <a:buChar char="-"/>
            </a:pPr>
            <a:r>
              <a:rPr lang="et-EE" sz="2400" dirty="0"/>
              <a:t>v</a:t>
            </a:r>
            <a:r>
              <a:rPr lang="et-EE" sz="2400" dirty="0" smtClean="0"/>
              <a:t>abatahtliku töö teenus (töötukassa)</a:t>
            </a:r>
          </a:p>
          <a:p>
            <a:pPr eaLnBrk="1" hangingPunct="1"/>
            <a:endParaRPr lang="et-E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t-EE" sz="2800" b="1" smtClean="0"/>
              <a:t>Tammistu Perekeskuse tööharjutuskeskus (al 2007)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t-EE" sz="2400" dirty="0" smtClean="0"/>
          </a:p>
          <a:p>
            <a:pPr eaLnBrk="1" hangingPunct="1"/>
            <a:r>
              <a:rPr lang="et-EE" sz="2400" dirty="0" smtClean="0"/>
              <a:t>Hariduslike erivajadus</a:t>
            </a:r>
            <a:r>
              <a:rPr lang="et-EE" sz="2400" dirty="0" smtClean="0">
                <a:latin typeface="Arial" charset="0"/>
              </a:rPr>
              <a:t>t</a:t>
            </a:r>
            <a:r>
              <a:rPr lang="et-EE" sz="2400" dirty="0" smtClean="0"/>
              <a:t>ega noored (peamiselt toimetuleku õppekava, Tartu Kroonuaia Kool jt) pärast kooli lõpetamist</a:t>
            </a:r>
          </a:p>
          <a:p>
            <a:pPr eaLnBrk="1" hangingPunct="1"/>
            <a:endParaRPr lang="et-EE" sz="2400" dirty="0" smtClean="0"/>
          </a:p>
          <a:p>
            <a:pPr eaLnBrk="1" hangingPunct="1"/>
            <a:r>
              <a:rPr lang="et-EE" sz="2400" dirty="0" smtClean="0"/>
              <a:t>Puuetega, psüühiliste erivajadustega täiskasvanud, kes on tegevusetult aastateks koju jäänud (ligipääs avatud tööturule puudub puude raskuse tõttu) </a:t>
            </a:r>
          </a:p>
          <a:p>
            <a:pPr eaLnBrk="1" hangingPunct="1"/>
            <a:endParaRPr lang="et-EE" sz="2400" dirty="0" smtClean="0"/>
          </a:p>
          <a:p>
            <a:pPr eaLnBrk="1" hangingPunct="1"/>
            <a:r>
              <a:rPr lang="et-EE" sz="2400" dirty="0" smtClean="0"/>
              <a:t>Õppepraktika baasina (Vana-Antsla kutsekooli, Räpina Aianduskooli, Lääne-Viru Rakenduskõrgkooli noored)</a:t>
            </a:r>
          </a:p>
          <a:p>
            <a:pPr eaLnBrk="1" hangingPunct="1">
              <a:buFont typeface="Arial" charset="0"/>
              <a:buNone/>
            </a:pPr>
            <a:endParaRPr lang="et-E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 smtClean="0"/>
              <a:t>Töötukassa tööharjutuse hange Tammistus (2013-2014)</a:t>
            </a:r>
            <a:endParaRPr lang="et-EE" sz="32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 smtClean="0"/>
              <a:t>8 AS Hoolekandeteenused Kaunase Kodu klienti</a:t>
            </a:r>
          </a:p>
          <a:p>
            <a:r>
              <a:rPr lang="et-EE" sz="2400" dirty="0" smtClean="0"/>
              <a:t>3 korda nädalas tööharjutustel Tammistus</a:t>
            </a:r>
          </a:p>
          <a:p>
            <a:r>
              <a:rPr lang="et-EE" sz="2400" dirty="0" smtClean="0"/>
              <a:t>6 kuud kokku</a:t>
            </a:r>
          </a:p>
          <a:p>
            <a:r>
              <a:rPr lang="et-EE" sz="2400" dirty="0" smtClean="0"/>
              <a:t>Töötegevused, eripedagoogi ja sotsiaaltöötaja vestlused töötamisest, tööle saamisest, tööelust, CV koostamisest, tööle kandideerimisest jm tööelu puudutavad küsimused</a:t>
            </a:r>
          </a:p>
          <a:p>
            <a:r>
              <a:rPr lang="et-EE" sz="2400" dirty="0" smtClean="0"/>
              <a:t>Ekskursioonid-õppevisiidid erinevatesse töö ja õppimisega seotud asutustesse (Iseseisev Elu, Tartu Vaimse Tervise Keskus, Tartu Kutsehariduskeskus, </a:t>
            </a:r>
            <a:r>
              <a:rPr lang="et-EE" sz="2400" dirty="0" err="1" smtClean="0"/>
              <a:t>Meiela</a:t>
            </a:r>
            <a:r>
              <a:rPr lang="et-EE" sz="2400" dirty="0" smtClean="0"/>
              <a:t>, Maara Küla jt)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24244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Probleem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Erivajadustega</a:t>
            </a:r>
            <a:r>
              <a:rPr lang="en-US" dirty="0"/>
              <a:t> </a:t>
            </a:r>
            <a:r>
              <a:rPr lang="en-US" dirty="0" err="1"/>
              <a:t>noor</a:t>
            </a:r>
            <a:r>
              <a:rPr lang="et-EE" dirty="0" err="1"/>
              <a:t>ed</a:t>
            </a:r>
            <a:r>
              <a:rPr lang="en-US" dirty="0"/>
              <a:t> </a:t>
            </a:r>
            <a:r>
              <a:rPr lang="en-US" dirty="0" err="1"/>
              <a:t>täiskasvanu</a:t>
            </a:r>
            <a:r>
              <a:rPr lang="et-EE" dirty="0"/>
              <a:t>d –</a:t>
            </a:r>
            <a:r>
              <a:rPr lang="en-US" dirty="0"/>
              <a:t> </a:t>
            </a:r>
            <a:endParaRPr lang="et-EE" dirty="0"/>
          </a:p>
          <a:p>
            <a:pPr>
              <a:buNone/>
            </a:pPr>
            <a:r>
              <a:rPr lang="et-EE" dirty="0" smtClean="0"/>
              <a:t>   </a:t>
            </a:r>
            <a:r>
              <a:rPr lang="en-US" dirty="0" err="1" smtClean="0"/>
              <a:t>pärast</a:t>
            </a:r>
            <a:r>
              <a:rPr lang="en-US" dirty="0" smtClean="0"/>
              <a:t> </a:t>
            </a:r>
            <a:r>
              <a:rPr lang="en-US" dirty="0" err="1"/>
              <a:t>haridussüsteemist</a:t>
            </a:r>
            <a:r>
              <a:rPr lang="en-US" dirty="0"/>
              <a:t> </a:t>
            </a:r>
            <a:r>
              <a:rPr lang="en-US" dirty="0" err="1"/>
              <a:t>lahkumist</a:t>
            </a:r>
            <a:r>
              <a:rPr lang="en-US" dirty="0"/>
              <a:t> </a:t>
            </a:r>
            <a:endParaRPr lang="et-EE" dirty="0"/>
          </a:p>
          <a:p>
            <a:pPr>
              <a:buNone/>
            </a:pPr>
            <a:r>
              <a:rPr lang="et-EE" dirty="0" smtClean="0"/>
              <a:t>   </a:t>
            </a:r>
            <a:r>
              <a:rPr lang="en-US" dirty="0" err="1" smtClean="0"/>
              <a:t>õpitud</a:t>
            </a:r>
            <a:r>
              <a:rPr lang="en-US" dirty="0" smtClean="0"/>
              <a:t> </a:t>
            </a:r>
            <a:r>
              <a:rPr lang="en-US" dirty="0" err="1"/>
              <a:t>oskuste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kogemuse</a:t>
            </a:r>
            <a:r>
              <a:rPr lang="en-US" dirty="0"/>
              <a:t> </a:t>
            </a:r>
            <a:r>
              <a:rPr lang="en-US" dirty="0" err="1" smtClean="0"/>
              <a:t>kadumine</a:t>
            </a:r>
            <a:r>
              <a:rPr lang="et-EE" dirty="0" smtClean="0"/>
              <a:t>.</a:t>
            </a:r>
            <a:endParaRPr lang="et-EE" b="1" dirty="0" smtClean="0"/>
          </a:p>
          <a:p>
            <a:pPr>
              <a:buNone/>
            </a:pPr>
            <a:r>
              <a:rPr lang="et-EE" b="1" dirty="0" smtClean="0"/>
              <a:t>Miks</a:t>
            </a:r>
            <a:r>
              <a:rPr lang="et-EE" b="1" dirty="0"/>
              <a:t>?</a:t>
            </a:r>
            <a:r>
              <a:rPr lang="et-EE" dirty="0"/>
              <a:t> </a:t>
            </a:r>
          </a:p>
          <a:p>
            <a:r>
              <a:rPr lang="et-EE" dirty="0" smtClean="0"/>
              <a:t>K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noor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leia</a:t>
            </a:r>
            <a:r>
              <a:rPr lang="en-US" dirty="0"/>
              <a:t> </a:t>
            </a:r>
            <a:r>
              <a:rPr lang="en-US" dirty="0" err="1"/>
              <a:t>rakendust</a:t>
            </a:r>
            <a:r>
              <a:rPr lang="en-US" dirty="0"/>
              <a:t> </a:t>
            </a:r>
            <a:r>
              <a:rPr lang="en-US" dirty="0" err="1"/>
              <a:t>tööturul</a:t>
            </a:r>
            <a:r>
              <a:rPr lang="en-US" dirty="0"/>
              <a:t>, </a:t>
            </a:r>
            <a:r>
              <a:rPr lang="en-US" dirty="0" err="1"/>
              <a:t>tal</a:t>
            </a:r>
            <a:r>
              <a:rPr lang="en-US" dirty="0"/>
              <a:t> </a:t>
            </a:r>
            <a:r>
              <a:rPr lang="et-EE" dirty="0" smtClean="0"/>
              <a:t>pole </a:t>
            </a:r>
            <a:r>
              <a:rPr lang="en-US" dirty="0" err="1" smtClean="0"/>
              <a:t>võimalust</a:t>
            </a:r>
            <a:r>
              <a:rPr lang="en-US" dirty="0" smtClean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oskusi</a:t>
            </a:r>
            <a:r>
              <a:rPr lang="en-US" dirty="0"/>
              <a:t> </a:t>
            </a:r>
            <a:r>
              <a:rPr lang="en-US" dirty="0" err="1"/>
              <a:t>praktiseerida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</a:t>
            </a:r>
            <a:r>
              <a:rPr lang="et-EE" dirty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t-EE" dirty="0">
                <a:sym typeface="Symbol" pitchFamily="18" charset="2"/>
              </a:rPr>
              <a:t>    </a:t>
            </a:r>
            <a:r>
              <a:rPr lang="en-US" dirty="0" err="1"/>
              <a:t>langeb</a:t>
            </a:r>
            <a:r>
              <a:rPr lang="en-US" dirty="0"/>
              <a:t> </a:t>
            </a:r>
            <a:r>
              <a:rPr lang="en-US" dirty="0" err="1"/>
              <a:t>tagasi</a:t>
            </a:r>
            <a:r>
              <a:rPr lang="en-US" dirty="0"/>
              <a:t> </a:t>
            </a:r>
            <a:r>
              <a:rPr lang="en-US" dirty="0" err="1"/>
              <a:t>sotsiaalsüsteemi</a:t>
            </a:r>
            <a:r>
              <a:rPr lang="en-US" dirty="0"/>
              <a:t> </a:t>
            </a:r>
            <a:r>
              <a:rPr lang="en-US" dirty="0" err="1"/>
              <a:t>täielikule</a:t>
            </a:r>
            <a:r>
              <a:rPr lang="en-US" dirty="0"/>
              <a:t> </a:t>
            </a:r>
            <a:r>
              <a:rPr lang="en-US" dirty="0" err="1"/>
              <a:t>ülalpidamisele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62940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Projekti eesmärgid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t-EE" sz="2800" dirty="0" smtClean="0"/>
              <a:t>    </a:t>
            </a:r>
          </a:p>
          <a:p>
            <a:pPr algn="ctr">
              <a:buFont typeface="Arial" charset="0"/>
              <a:buNone/>
            </a:pPr>
            <a:r>
              <a:rPr lang="et-EE" b="1" dirty="0" smtClean="0"/>
              <a:t>Tugevdada kodanikuühiskonna rolli, andmaks erivajadustega inimestele võimalusi pärast koolihariduse omandamist saada aktiivseks ühiskonna liikmeks.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600" b="1" smtClean="0"/>
              <a:t>Alaeesmärgid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2400" smtClean="0"/>
              <a:t>Partnerluse abil vabaühenduste nn valvekoerarolli tugevdamine, leida organisatsioonid, kes koos KOV-dega suudaksid korraldada toimivat toetatud töötamise teenust</a:t>
            </a:r>
          </a:p>
          <a:p>
            <a:r>
              <a:rPr lang="et-EE" sz="2400" smtClean="0"/>
              <a:t>Lahenduste väljatöötamine, kuidas hõivata avatud tööturu perspektiivi mitteomavad noored jõukohastesse töistesse tegevustesse kohe pärast kooli lõpetamist</a:t>
            </a:r>
          </a:p>
          <a:p>
            <a:r>
              <a:rPr lang="et-EE" sz="2400" smtClean="0"/>
              <a:t>Ühiskonna arusaamade muutmine erivajadustega noorte töövõime suhtes </a:t>
            </a:r>
          </a:p>
          <a:p>
            <a:r>
              <a:rPr lang="et-EE" sz="2400" b="1" smtClean="0"/>
              <a:t>Muuta asutuste ja ettevõtete suhtumist, usku töökeskuste kaudu erivajadustega inimeste hõivamise võimalikkusse ka avatud tööturule pääsemisel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t-EE" sz="2400" b="1" smtClean="0"/>
              <a:t>Oodatud tulemus: anda tõuge uute tööharjutuskeskuste rajamiseks Eestis</a:t>
            </a:r>
            <a:r>
              <a:rPr lang="et-EE" sz="2800" b="1" smtClean="0"/>
              <a:t> 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8577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t-EE" sz="2400" b="1" smtClean="0"/>
              <a:t>     Soovitud tulemusteni jõudmiseks: </a:t>
            </a:r>
          </a:p>
          <a:p>
            <a:pPr eaLnBrk="1" hangingPunct="1">
              <a:buFont typeface="Arial" charset="0"/>
              <a:buNone/>
            </a:pPr>
            <a:r>
              <a:rPr lang="et-EE" sz="2400" b="1" smtClean="0"/>
              <a:t>     - </a:t>
            </a:r>
            <a:r>
              <a:rPr lang="et-EE" sz="2400" smtClean="0"/>
              <a:t>püüame kaasata organisatsioone, kes on võimelised efektiivseks koostööks KOVdega, korraldamaks toetatud töötamist, </a:t>
            </a:r>
          </a:p>
          <a:p>
            <a:pPr eaLnBrk="1" hangingPunct="1">
              <a:buFont typeface="Arial" charset="0"/>
              <a:buNone/>
            </a:pPr>
            <a:r>
              <a:rPr lang="et-EE" sz="2400" smtClean="0"/>
              <a:t>     - kaardistame</a:t>
            </a:r>
            <a:r>
              <a:rPr lang="en-US" sz="2400" smtClean="0"/>
              <a:t> seadusandluse</a:t>
            </a:r>
            <a:r>
              <a:rPr lang="et-EE" sz="2400" smtClean="0"/>
              <a:t> (Norra+Eesti)</a:t>
            </a:r>
            <a:r>
              <a:rPr lang="en-US" sz="2400" smtClean="0"/>
              <a:t>, </a:t>
            </a:r>
            <a:endParaRPr lang="et-EE" sz="2400" smtClean="0"/>
          </a:p>
          <a:p>
            <a:pPr eaLnBrk="1" hangingPunct="1">
              <a:buFont typeface="Arial" charset="0"/>
              <a:buNone/>
            </a:pPr>
            <a:r>
              <a:rPr lang="et-EE" sz="2400" smtClean="0"/>
              <a:t>     - </a:t>
            </a:r>
            <a:r>
              <a:rPr lang="en-US" sz="2400" smtClean="0"/>
              <a:t>tööta</a:t>
            </a:r>
            <a:r>
              <a:rPr lang="et-EE" sz="2400" smtClean="0"/>
              <a:t>me</a:t>
            </a:r>
            <a:r>
              <a:rPr lang="en-US" sz="2400" smtClean="0"/>
              <a:t> </a:t>
            </a:r>
            <a:r>
              <a:rPr lang="et-EE" sz="2400" smtClean="0"/>
              <a:t>kogemuste ühistamise baasil </a:t>
            </a:r>
            <a:r>
              <a:rPr lang="en-US" sz="2400" smtClean="0"/>
              <a:t>välja tööharjutuskeskuste rajamise juhtnöörid ja infopaketi</a:t>
            </a:r>
            <a:r>
              <a:rPr lang="et-EE" sz="2400" smtClean="0"/>
              <a:t> (oluline soovituste koostamisel koostöö MTÜde, SA-de, KOV-de, haridusasutuste vahel)</a:t>
            </a:r>
            <a:r>
              <a:rPr lang="en-US" sz="2400" smtClean="0"/>
              <a:t>, </a:t>
            </a:r>
            <a:endParaRPr lang="et-EE" sz="2400" smtClean="0"/>
          </a:p>
          <a:p>
            <a:pPr eaLnBrk="1" hangingPunct="1">
              <a:buFont typeface="Arial" charset="0"/>
              <a:buNone/>
            </a:pPr>
            <a:r>
              <a:rPr lang="et-EE" sz="2400" smtClean="0"/>
              <a:t>     - </a:t>
            </a:r>
            <a:r>
              <a:rPr lang="en-US" sz="2400" smtClean="0"/>
              <a:t>piloteeri</a:t>
            </a:r>
            <a:r>
              <a:rPr lang="et-EE" sz="2400" smtClean="0"/>
              <a:t>me</a:t>
            </a:r>
            <a:r>
              <a:rPr lang="en-US" sz="2400" smtClean="0"/>
              <a:t> uusi teenuseid</a:t>
            </a:r>
            <a:r>
              <a:rPr lang="et-EE" sz="2400" smtClean="0"/>
              <a:t> t</a:t>
            </a:r>
            <a:r>
              <a:rPr lang="en-US" sz="2400" smtClean="0"/>
              <a:t>ööharjutuskeskustes </a:t>
            </a:r>
            <a:endParaRPr lang="et-EE" sz="2400" smtClean="0"/>
          </a:p>
          <a:p>
            <a:pPr eaLnBrk="1" hangingPunct="1">
              <a:buFont typeface="Arial" charset="0"/>
              <a:buNone/>
            </a:pPr>
            <a:r>
              <a:rPr lang="et-EE" sz="2400" smtClean="0"/>
              <a:t>    - </a:t>
            </a:r>
            <a:r>
              <a:rPr lang="en-US" sz="2400" smtClean="0"/>
              <a:t>loo</a:t>
            </a:r>
            <a:r>
              <a:rPr lang="et-EE" sz="2400" smtClean="0"/>
              <a:t>me</a:t>
            </a:r>
            <a:r>
              <a:rPr lang="en-US" sz="2400" smtClean="0"/>
              <a:t> võimalused edaspidiseks </a:t>
            </a:r>
            <a:r>
              <a:rPr lang="et-EE" sz="2400" smtClean="0"/>
              <a:t>toetatud töötamise </a:t>
            </a:r>
            <a:r>
              <a:rPr lang="en-US" sz="2400" smtClean="0"/>
              <a:t>info kogumiseks ja vahendamiseks</a:t>
            </a:r>
            <a:r>
              <a:rPr lang="et-EE" sz="2400" smtClean="0"/>
              <a:t> – Tammistu perekeskusse rajatav </a:t>
            </a:r>
            <a:r>
              <a:rPr lang="et-EE" sz="2400" b="1" smtClean="0"/>
              <a:t>infopunkt</a:t>
            </a:r>
            <a:r>
              <a:rPr lang="en-US" smtClean="0"/>
              <a:t>  </a:t>
            </a:r>
          </a:p>
          <a:p>
            <a:pPr eaLnBrk="1" hangingPunct="1">
              <a:buFont typeface="Arial" charset="0"/>
              <a:buNone/>
            </a:pPr>
            <a:endParaRPr lang="et-EE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smtClean="0"/>
              <a:t>Kasusaajad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mtClean="0"/>
              <a:t>Loodame organisatsioonide, koolide, KOV-de kaudu leida üles 60 noort, kes vajavad kaasamist, kuid seni püsiva tegevuseta</a:t>
            </a:r>
          </a:p>
          <a:p>
            <a:r>
              <a:rPr lang="et-EE" smtClean="0"/>
              <a:t>Laiem sihtgrupp – 400 in (personal, varem organisatsioonides tegutsevad noored)</a:t>
            </a:r>
          </a:p>
          <a:p>
            <a:r>
              <a:rPr lang="et-EE" smtClean="0"/>
              <a:t>Kokku kasusaajaid – ligi 700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846</Words>
  <Application>Microsoft Office PowerPoint</Application>
  <PresentationFormat>Ekraaniseanss (4:3)</PresentationFormat>
  <Paragraphs>113</Paragraphs>
  <Slides>19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19</vt:i4>
      </vt:variant>
    </vt:vector>
  </HeadingPairs>
  <TitlesOfParts>
    <vt:vector size="25" baseType="lpstr">
      <vt:lpstr>Arial</vt:lpstr>
      <vt:lpstr>Calibri</vt:lpstr>
      <vt:lpstr>Symbol</vt:lpstr>
      <vt:lpstr>Times New Roman</vt:lpstr>
      <vt:lpstr>Wingdings</vt:lpstr>
      <vt:lpstr>Office Theme</vt:lpstr>
      <vt:lpstr>  Krislin Padjus Heili Piho  Tiina Stelmach  SA Eesti Agrenska Fond  </vt:lpstr>
      <vt:lpstr>Kes me oleme?</vt:lpstr>
      <vt:lpstr>Tammistu Perekeskuse tööharjutuskeskus (al 2007)</vt:lpstr>
      <vt:lpstr>Töötukassa tööharjutuse hange Tammistus (2013-2014)</vt:lpstr>
      <vt:lpstr>Probleem</vt:lpstr>
      <vt:lpstr>Projekti eesmärgid</vt:lpstr>
      <vt:lpstr>Alaeesmärgid</vt:lpstr>
      <vt:lpstr>Oodatud tulemus: anda tõuge uute tööharjutuskeskuste rajamiseks Eestis </vt:lpstr>
      <vt:lpstr>Kasusaajad</vt:lpstr>
      <vt:lpstr>Tegevused, sh Norra partneri roll</vt:lpstr>
      <vt:lpstr>Tegevused</vt:lpstr>
      <vt:lpstr>Projektipartnerid</vt:lpstr>
      <vt:lpstr>Ootused partneritele</vt:lpstr>
      <vt:lpstr>Koostöökogemus KOVidega</vt:lpstr>
      <vt:lpstr>Riskid koostöös</vt:lpstr>
      <vt:lpstr>Lahendusi</vt:lpstr>
      <vt:lpstr>Töised tegevused  Tammistu tööharjutuskeskuses:</vt:lpstr>
      <vt:lpstr>PowerPointi esitlus</vt:lpstr>
      <vt:lpstr>PowerPointi esitlus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Eesti Agrenska Fond</dc:title>
  <dc:creator>Krislin Padjus</dc:creator>
  <cp:lastModifiedBy>Krislin Padjus</cp:lastModifiedBy>
  <cp:revision>251</cp:revision>
  <dcterms:created xsi:type="dcterms:W3CDTF">2012-11-06T09:17:01Z</dcterms:created>
  <dcterms:modified xsi:type="dcterms:W3CDTF">2014-06-03T12:39:20Z</dcterms:modified>
</cp:coreProperties>
</file>