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embeddings/oleObject2.bin" ContentType="application/vnd.openxmlformats-officedocument.oleObject"/>
  <Override PartName="/ppt/notesSlides/notesSlide4.xml" ContentType="application/vnd.openxmlformats-officedocument.presentationml.notesSlide+xml"/>
  <Override PartName="/ppt/embeddings/oleObject3.bin" ContentType="application/vnd.openxmlformats-officedocument.oleObject"/>
  <Override PartName="/ppt/notesSlides/notesSlide5.xml" ContentType="application/vnd.openxmlformats-officedocument.presentationml.notesSlide+xml"/>
  <Override PartName="/ppt/embeddings/oleObject4.bin" ContentType="application/vnd.openxmlformats-officedocument.oleObject"/>
  <Override PartName="/ppt/notesSlides/notesSlide6.xml" ContentType="application/vnd.openxmlformats-officedocument.presentationml.notesSlide+xml"/>
  <Override PartName="/ppt/embeddings/oleObject5.bin" ContentType="application/vnd.openxmlformats-officedocument.oleObject"/>
  <Override PartName="/ppt/notesSlides/notesSlide7.xml" ContentType="application/vnd.openxmlformats-officedocument.presentationml.notesSlide+xml"/>
  <Override PartName="/ppt/embeddings/oleObject6.bin" ContentType="application/vnd.openxmlformats-officedocument.oleObject"/>
  <Override PartName="/ppt/notesSlides/notesSlide8.xml" ContentType="application/vnd.openxmlformats-officedocument.presentationml.notesSlide+xml"/>
  <Override PartName="/ppt/embeddings/oleObject7.bin" ContentType="application/vnd.openxmlformats-officedocument.oleObject"/>
  <Override PartName="/ppt/notesSlides/notesSlide9.xml" ContentType="application/vnd.openxmlformats-officedocument.presentationml.notesSlide+xml"/>
  <Override PartName="/ppt/embeddings/oleObject8.bin" ContentType="application/vnd.openxmlformats-officedocument.oleObject"/>
  <Override PartName="/ppt/notesSlides/notesSlide10.xml" ContentType="application/vnd.openxmlformats-officedocument.presentationml.notesSlide+xml"/>
  <Override PartName="/ppt/embeddings/oleObject9.bin" ContentType="application/vnd.openxmlformats-officedocument.oleObject"/>
  <Override PartName="/ppt/notesSlides/notesSlide11.xml" ContentType="application/vnd.openxmlformats-officedocument.presentationml.notesSlide+xml"/>
  <Override PartName="/ppt/embeddings/oleObject10.bin" ContentType="application/vnd.openxmlformats-officedocument.oleObject"/>
  <Override PartName="/ppt/notesSlides/notesSlide12.xml" ContentType="application/vnd.openxmlformats-officedocument.presentationml.notesSlide+xml"/>
  <Override PartName="/ppt/embeddings/oleObject11.bin" ContentType="application/vnd.openxmlformats-officedocument.oleObject"/>
  <Override PartName="/ppt/notesSlides/notesSlide13.xml" ContentType="application/vnd.openxmlformats-officedocument.presentationml.notesSlide+xml"/>
  <Override PartName="/ppt/embeddings/oleObject12.bin" ContentType="application/vnd.openxmlformats-officedocument.oleObject"/>
  <Override PartName="/ppt/notesSlides/notesSlide14.xml" ContentType="application/vnd.openxmlformats-officedocument.presentationml.notesSlide+xml"/>
  <Override PartName="/ppt/embeddings/oleObject13.bin" ContentType="application/vnd.openxmlformats-officedocument.oleObject"/>
  <Override PartName="/ppt/notesSlides/notesSlide15.xml" ContentType="application/vnd.openxmlformats-officedocument.presentationml.notesSlide+xml"/>
  <Override PartName="/ppt/embeddings/oleObject14.bin" ContentType="application/vnd.openxmlformats-officedocument.oleObject"/>
  <Override PartName="/ppt/notesSlides/notesSlide16.xml" ContentType="application/vnd.openxmlformats-officedocument.presentationml.notesSlide+xml"/>
  <Override PartName="/ppt/embeddings/oleObject15.bin" ContentType="application/vnd.openxmlformats-officedocument.oleObject"/>
  <Override PartName="/ppt/notesSlides/notesSlide17.xml" ContentType="application/vnd.openxmlformats-officedocument.presentationml.notesSlide+xml"/>
  <Override PartName="/ppt/embeddings/oleObject16.bin" ContentType="application/vnd.openxmlformats-officedocument.oleObject"/>
  <Override PartName="/ppt/notesSlides/notesSlide18.xml" ContentType="application/vnd.openxmlformats-officedocument.presentationml.notesSlide+xml"/>
  <Override PartName="/ppt/embeddings/oleObject1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28" r:id="rId2"/>
    <p:sldId id="490" r:id="rId3"/>
    <p:sldId id="519" r:id="rId4"/>
    <p:sldId id="577" r:id="rId5"/>
    <p:sldId id="524" r:id="rId6"/>
    <p:sldId id="525" r:id="rId7"/>
    <p:sldId id="527" r:id="rId8"/>
    <p:sldId id="574" r:id="rId9"/>
    <p:sldId id="575" r:id="rId10"/>
    <p:sldId id="576" r:id="rId11"/>
    <p:sldId id="579" r:id="rId12"/>
    <p:sldId id="534" r:id="rId13"/>
    <p:sldId id="571" r:id="rId14"/>
    <p:sldId id="572" r:id="rId15"/>
    <p:sldId id="573" r:id="rId16"/>
    <p:sldId id="528" r:id="rId17"/>
    <p:sldId id="580" r:id="rId18"/>
    <p:sldId id="418" r:id="rId19"/>
  </p:sldIdLst>
  <p:sldSz cx="9144000" cy="6858000" type="screen4x3"/>
  <p:notesSz cx="6797675" cy="9928225"/>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Hele laad 1 – rõhk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83555" autoAdjust="0"/>
  </p:normalViewPr>
  <p:slideViewPr>
    <p:cSldViewPr>
      <p:cViewPr>
        <p:scale>
          <a:sx n="80" d="100"/>
          <a:sy n="80" d="100"/>
        </p:scale>
        <p:origin x="-368" y="3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55E7EE-FDC9-4699-94C1-AB9E4DBA9A10}" type="doc">
      <dgm:prSet loTypeId="urn:microsoft.com/office/officeart/2005/8/layout/radial4" loCatId="relationship" qsTypeId="urn:microsoft.com/office/officeart/2005/8/quickstyle/simple1" qsCatId="simple" csTypeId="urn:microsoft.com/office/officeart/2005/8/colors/accent6_1" csCatId="accent6" phldr="1"/>
      <dgm:spPr/>
      <dgm:t>
        <a:bodyPr/>
        <a:lstStyle/>
        <a:p>
          <a:endParaRPr lang="et-EE"/>
        </a:p>
      </dgm:t>
    </dgm:pt>
    <dgm:pt modelId="{4EC4D3B6-08C0-4CB4-BFC4-07A72B9A9F85}">
      <dgm:prSet phldrT="[Tekst]" custT="1"/>
      <dgm:spPr>
        <a:solidFill>
          <a:schemeClr val="accent6"/>
        </a:solidFill>
      </dgm:spPr>
      <dgm:t>
        <a:bodyPr/>
        <a:lstStyle/>
        <a:p>
          <a:r>
            <a:rPr lang="et-EE" sz="2000" b="1" dirty="0" smtClean="0">
              <a:solidFill>
                <a:schemeClr val="bg1"/>
              </a:solidFill>
            </a:rPr>
            <a:t>TÖÖVÕIME- REFORM</a:t>
          </a:r>
        </a:p>
      </dgm:t>
    </dgm:pt>
    <dgm:pt modelId="{532907A0-DCB3-415E-8694-CB256F2EF22B}" type="parTrans" cxnId="{26017C6B-277F-428F-9879-FD90EA472A36}">
      <dgm:prSet/>
      <dgm:spPr/>
      <dgm:t>
        <a:bodyPr/>
        <a:lstStyle/>
        <a:p>
          <a:endParaRPr lang="et-EE"/>
        </a:p>
      </dgm:t>
    </dgm:pt>
    <dgm:pt modelId="{898ADD20-B1D4-407B-BC8B-DFCC7AE7E160}" type="sibTrans" cxnId="{26017C6B-277F-428F-9879-FD90EA472A36}">
      <dgm:prSet/>
      <dgm:spPr/>
      <dgm:t>
        <a:bodyPr/>
        <a:lstStyle/>
        <a:p>
          <a:endParaRPr lang="et-EE"/>
        </a:p>
      </dgm:t>
    </dgm:pt>
    <dgm:pt modelId="{C2F26E80-4697-4722-B321-D4BE2AE6A2DD}">
      <dgm:prSet phldrT="[Tekst]" custT="1"/>
      <dgm:spPr/>
      <dgm:t>
        <a:bodyPr/>
        <a:lstStyle/>
        <a:p>
          <a:pPr algn="ctr">
            <a:spcAft>
              <a:spcPct val="35000"/>
            </a:spcAft>
          </a:pPr>
          <a:r>
            <a:rPr lang="et-EE" sz="1600" dirty="0" smtClean="0"/>
            <a:t>Töövõimetuse asemel   </a:t>
          </a:r>
          <a:r>
            <a:rPr lang="et-EE" sz="1600" b="1" dirty="0" smtClean="0"/>
            <a:t>TÖÖVÕIME </a:t>
          </a:r>
          <a:r>
            <a:rPr lang="et-EE" sz="1600" b="0" dirty="0" smtClean="0"/>
            <a:t>hindamine: töövõime on </a:t>
          </a:r>
          <a:r>
            <a:rPr lang="et-EE" sz="1600" b="1" dirty="0" smtClean="0"/>
            <a:t>täielik</a:t>
          </a:r>
          <a:r>
            <a:rPr lang="et-EE" sz="1600" b="0" dirty="0" smtClean="0"/>
            <a:t> või </a:t>
          </a:r>
          <a:r>
            <a:rPr lang="et-EE" sz="1600" b="1" dirty="0" smtClean="0"/>
            <a:t>osaline</a:t>
          </a:r>
          <a:r>
            <a:rPr lang="et-EE" sz="1600" b="0" dirty="0" smtClean="0"/>
            <a:t> või töövõime </a:t>
          </a:r>
          <a:r>
            <a:rPr lang="et-EE" sz="1600" b="1" dirty="0" smtClean="0"/>
            <a:t>puudub.</a:t>
          </a:r>
        </a:p>
        <a:p>
          <a:pPr algn="ctr">
            <a:spcAft>
              <a:spcPct val="35000"/>
            </a:spcAft>
          </a:pPr>
          <a:r>
            <a:rPr lang="et-EE" sz="1600" b="0" i="1" dirty="0" smtClean="0"/>
            <a:t>Mida inimene suudab teha, millised on sobivad töötingimused, milliseid tegevusi ei tohi teha?</a:t>
          </a:r>
          <a:endParaRPr lang="et-EE" sz="1600" b="0" i="1" dirty="0"/>
        </a:p>
      </dgm:t>
    </dgm:pt>
    <dgm:pt modelId="{6A39C334-D97B-47CA-BF7A-24BD01D81398}" type="parTrans" cxnId="{B90375CA-A11F-4052-BDE7-DBF55A25CD3B}">
      <dgm:prSet/>
      <dgm:spPr>
        <a:solidFill>
          <a:schemeClr val="bg2">
            <a:lumMod val="90000"/>
          </a:schemeClr>
        </a:solidFill>
        <a:ln>
          <a:solidFill>
            <a:schemeClr val="bg2">
              <a:lumMod val="50000"/>
            </a:schemeClr>
          </a:solidFill>
        </a:ln>
      </dgm:spPr>
      <dgm:t>
        <a:bodyPr/>
        <a:lstStyle/>
        <a:p>
          <a:endParaRPr lang="et-EE"/>
        </a:p>
      </dgm:t>
    </dgm:pt>
    <dgm:pt modelId="{5E61D86E-6E69-47EE-9EA8-C8714156A191}" type="sibTrans" cxnId="{B90375CA-A11F-4052-BDE7-DBF55A25CD3B}">
      <dgm:prSet/>
      <dgm:spPr/>
      <dgm:t>
        <a:bodyPr/>
        <a:lstStyle/>
        <a:p>
          <a:endParaRPr lang="et-EE"/>
        </a:p>
      </dgm:t>
    </dgm:pt>
    <dgm:pt modelId="{E05C9A95-2A53-4A1B-AB6C-CFF386B03AD4}">
      <dgm:prSet phldrT="[Tekst]" phldr="1"/>
      <dgm:spPr/>
      <dgm:t>
        <a:bodyPr/>
        <a:lstStyle/>
        <a:p>
          <a:endParaRPr lang="et-EE" dirty="0"/>
        </a:p>
      </dgm:t>
    </dgm:pt>
    <dgm:pt modelId="{82A6E8DE-2DA4-4115-9767-4558A1ACE132}" type="parTrans" cxnId="{7732BBC5-6045-4540-B8B7-5AE3D14C4018}">
      <dgm:prSet/>
      <dgm:spPr/>
      <dgm:t>
        <a:bodyPr/>
        <a:lstStyle/>
        <a:p>
          <a:endParaRPr lang="et-EE"/>
        </a:p>
      </dgm:t>
    </dgm:pt>
    <dgm:pt modelId="{3497F490-C2CD-427B-8A39-4D7070A0492F}" type="sibTrans" cxnId="{7732BBC5-6045-4540-B8B7-5AE3D14C4018}">
      <dgm:prSet/>
      <dgm:spPr/>
      <dgm:t>
        <a:bodyPr/>
        <a:lstStyle/>
        <a:p>
          <a:endParaRPr lang="et-EE"/>
        </a:p>
      </dgm:t>
    </dgm:pt>
    <dgm:pt modelId="{721799AC-0628-4B42-9C85-8A42A6453919}">
      <dgm:prSet phldrT="[Tekst]" phldr="1"/>
      <dgm:spPr/>
      <dgm:t>
        <a:bodyPr/>
        <a:lstStyle/>
        <a:p>
          <a:endParaRPr lang="et-EE" dirty="0"/>
        </a:p>
      </dgm:t>
    </dgm:pt>
    <dgm:pt modelId="{429BA3F2-AAD4-43EA-B162-85CD45480886}" type="parTrans" cxnId="{6F488CC5-A852-408C-8596-5F9DBEFF1906}">
      <dgm:prSet/>
      <dgm:spPr/>
      <dgm:t>
        <a:bodyPr/>
        <a:lstStyle/>
        <a:p>
          <a:endParaRPr lang="et-EE"/>
        </a:p>
      </dgm:t>
    </dgm:pt>
    <dgm:pt modelId="{E604FBC2-4365-4C61-A741-38415077FFE6}" type="sibTrans" cxnId="{6F488CC5-A852-408C-8596-5F9DBEFF1906}">
      <dgm:prSet/>
      <dgm:spPr/>
      <dgm:t>
        <a:bodyPr/>
        <a:lstStyle/>
        <a:p>
          <a:endParaRPr lang="et-EE"/>
        </a:p>
      </dgm:t>
    </dgm:pt>
    <dgm:pt modelId="{D10527B2-F91E-4317-8AEE-953C59124F40}">
      <dgm:prSet phldrT="[Tekst]" phldr="1"/>
      <dgm:spPr/>
      <dgm:t>
        <a:bodyPr/>
        <a:lstStyle/>
        <a:p>
          <a:endParaRPr lang="et-EE" dirty="0"/>
        </a:p>
      </dgm:t>
    </dgm:pt>
    <dgm:pt modelId="{3CF116D5-B043-43AC-8290-3F87128EE129}" type="parTrans" cxnId="{F50D3DC7-B736-4992-A977-F7669256E2D9}">
      <dgm:prSet/>
      <dgm:spPr/>
      <dgm:t>
        <a:bodyPr/>
        <a:lstStyle/>
        <a:p>
          <a:endParaRPr lang="et-EE"/>
        </a:p>
      </dgm:t>
    </dgm:pt>
    <dgm:pt modelId="{57B0B62C-D020-4016-95CB-AA2523242563}" type="sibTrans" cxnId="{F50D3DC7-B736-4992-A977-F7669256E2D9}">
      <dgm:prSet/>
      <dgm:spPr/>
      <dgm:t>
        <a:bodyPr/>
        <a:lstStyle/>
        <a:p>
          <a:endParaRPr lang="et-EE"/>
        </a:p>
      </dgm:t>
    </dgm:pt>
    <dgm:pt modelId="{55484B27-3942-4CB3-8091-ACAF3A0C1493}">
      <dgm:prSet phldrT="[Tekst]" phldr="1"/>
      <dgm:spPr/>
      <dgm:t>
        <a:bodyPr/>
        <a:lstStyle/>
        <a:p>
          <a:endParaRPr lang="et-EE" dirty="0"/>
        </a:p>
      </dgm:t>
    </dgm:pt>
    <dgm:pt modelId="{DBD516D0-97A7-4E28-9FAF-9D13638B76F3}" type="parTrans" cxnId="{E36B7279-6613-4CDD-B825-7C8EA74385CF}">
      <dgm:prSet/>
      <dgm:spPr/>
      <dgm:t>
        <a:bodyPr/>
        <a:lstStyle/>
        <a:p>
          <a:endParaRPr lang="et-EE"/>
        </a:p>
      </dgm:t>
    </dgm:pt>
    <dgm:pt modelId="{7C084D8E-6870-45E9-9C78-480C759B0942}" type="sibTrans" cxnId="{E36B7279-6613-4CDD-B825-7C8EA74385CF}">
      <dgm:prSet/>
      <dgm:spPr/>
      <dgm:t>
        <a:bodyPr/>
        <a:lstStyle/>
        <a:p>
          <a:endParaRPr lang="et-EE"/>
        </a:p>
      </dgm:t>
    </dgm:pt>
    <dgm:pt modelId="{FB59FA0C-A0B8-49FB-B626-1D6FF312F7D6}">
      <dgm:prSet phldrT="[Tekst]" phldr="1"/>
      <dgm:spPr/>
      <dgm:t>
        <a:bodyPr/>
        <a:lstStyle/>
        <a:p>
          <a:endParaRPr lang="et-EE" dirty="0"/>
        </a:p>
      </dgm:t>
    </dgm:pt>
    <dgm:pt modelId="{78752783-48A3-4E09-823D-97020F1DF49F}" type="parTrans" cxnId="{C75AA5F4-E25F-43DE-A025-4B87A25716C1}">
      <dgm:prSet/>
      <dgm:spPr/>
      <dgm:t>
        <a:bodyPr/>
        <a:lstStyle/>
        <a:p>
          <a:endParaRPr lang="et-EE"/>
        </a:p>
      </dgm:t>
    </dgm:pt>
    <dgm:pt modelId="{81CA1095-E263-4795-AEF4-83C911E93A7B}" type="sibTrans" cxnId="{C75AA5F4-E25F-43DE-A025-4B87A25716C1}">
      <dgm:prSet/>
      <dgm:spPr/>
      <dgm:t>
        <a:bodyPr/>
        <a:lstStyle/>
        <a:p>
          <a:endParaRPr lang="et-EE"/>
        </a:p>
      </dgm:t>
    </dgm:pt>
    <dgm:pt modelId="{A5C76B6D-2998-444A-BBD9-13225CA1C924}">
      <dgm:prSet phldrT="[Tekst]" phldr="1"/>
      <dgm:spPr/>
      <dgm:t>
        <a:bodyPr/>
        <a:lstStyle/>
        <a:p>
          <a:endParaRPr lang="et-EE" dirty="0"/>
        </a:p>
      </dgm:t>
    </dgm:pt>
    <dgm:pt modelId="{9CA2104A-DDAD-43CB-A38C-A61827748418}" type="parTrans" cxnId="{6BFEE58F-17E6-44B4-89B0-D69A826CCB24}">
      <dgm:prSet/>
      <dgm:spPr/>
      <dgm:t>
        <a:bodyPr/>
        <a:lstStyle/>
        <a:p>
          <a:endParaRPr lang="et-EE"/>
        </a:p>
      </dgm:t>
    </dgm:pt>
    <dgm:pt modelId="{D0CDB3BA-7FC0-499F-B3D6-87E7AE39FA07}" type="sibTrans" cxnId="{6BFEE58F-17E6-44B4-89B0-D69A826CCB24}">
      <dgm:prSet/>
      <dgm:spPr/>
      <dgm:t>
        <a:bodyPr/>
        <a:lstStyle/>
        <a:p>
          <a:endParaRPr lang="et-EE"/>
        </a:p>
      </dgm:t>
    </dgm:pt>
    <dgm:pt modelId="{5C4B8BC6-C72B-46CE-8D86-24B6BAF36635}">
      <dgm:prSet custT="1"/>
      <dgm:spPr/>
      <dgm:t>
        <a:bodyPr/>
        <a:lstStyle/>
        <a:p>
          <a:r>
            <a:rPr lang="et-EE" sz="1600" b="0" dirty="0" smtClean="0"/>
            <a:t>Töövõimetuspensioni asemel </a:t>
          </a:r>
          <a:r>
            <a:rPr lang="et-EE" sz="1600" b="1" dirty="0" smtClean="0"/>
            <a:t>TÖÖVÕIMETOETUS: </a:t>
          </a:r>
          <a:br>
            <a:rPr lang="et-EE" sz="1600" b="1" dirty="0" smtClean="0"/>
          </a:br>
          <a:r>
            <a:rPr lang="et-EE" sz="1600" b="0" dirty="0" smtClean="0"/>
            <a:t>osaline töövõime </a:t>
          </a:r>
          <a:r>
            <a:rPr lang="et-EE" sz="1600" b="1" dirty="0" smtClean="0"/>
            <a:t>180 EUR </a:t>
          </a:r>
          <a:r>
            <a:rPr lang="et-EE" sz="1600" b="0" i="0" dirty="0" smtClean="0"/>
            <a:t>töövõime puudub </a:t>
          </a:r>
          <a:r>
            <a:rPr lang="et-EE" sz="1600" b="1" dirty="0" smtClean="0"/>
            <a:t>320 EUR </a:t>
          </a:r>
          <a:r>
            <a:rPr lang="et-EE" sz="1600" b="0" dirty="0" smtClean="0"/>
            <a:t>(tulevikus indekseeritakse)</a:t>
          </a:r>
        </a:p>
        <a:p>
          <a:r>
            <a:rPr lang="et-EE" sz="1600" b="0" i="1" dirty="0" smtClean="0"/>
            <a:t>Makstakse ka töötamise korral. Toetust hakatakse  vähendama, kui palk ületab  960 EUR.. </a:t>
          </a:r>
          <a:endParaRPr lang="et-EE" sz="1600" b="0" i="1" dirty="0"/>
        </a:p>
      </dgm:t>
    </dgm:pt>
    <dgm:pt modelId="{8C7B4404-C8E8-4DD9-AA70-ED1CBBCD0940}" type="parTrans" cxnId="{7E965350-2338-4748-BF27-44CCD5396DB9}">
      <dgm:prSet/>
      <dgm:spPr>
        <a:solidFill>
          <a:schemeClr val="bg2">
            <a:lumMod val="90000"/>
          </a:schemeClr>
        </a:solidFill>
        <a:ln>
          <a:solidFill>
            <a:schemeClr val="bg2">
              <a:lumMod val="50000"/>
            </a:schemeClr>
          </a:solidFill>
        </a:ln>
      </dgm:spPr>
      <dgm:t>
        <a:bodyPr/>
        <a:lstStyle/>
        <a:p>
          <a:endParaRPr lang="et-EE"/>
        </a:p>
      </dgm:t>
    </dgm:pt>
    <dgm:pt modelId="{20592B67-C87A-43A7-92D9-2437BD9AC36B}" type="sibTrans" cxnId="{7E965350-2338-4748-BF27-44CCD5396DB9}">
      <dgm:prSet/>
      <dgm:spPr/>
      <dgm:t>
        <a:bodyPr/>
        <a:lstStyle/>
        <a:p>
          <a:endParaRPr lang="et-EE"/>
        </a:p>
      </dgm:t>
    </dgm:pt>
    <dgm:pt modelId="{4B9B8A16-31C6-419A-BAC7-5AA7C7F078E3}">
      <dgm:prSet custT="1"/>
      <dgm:spPr/>
      <dgm:t>
        <a:bodyPr/>
        <a:lstStyle/>
        <a:p>
          <a:r>
            <a:rPr lang="et-EE" sz="1600" b="1" dirty="0" smtClean="0">
              <a:latin typeface="+mj-lt"/>
            </a:rPr>
            <a:t>AKTIIVSUSNÕUDED </a:t>
          </a:r>
          <a:r>
            <a:rPr lang="et-EE" sz="1600" b="0" dirty="0" smtClean="0">
              <a:latin typeface="+mj-lt"/>
            </a:rPr>
            <a:t>osalise töövõimega inimestele: töövõimetoetust makstakse </a:t>
          </a:r>
          <a:r>
            <a:rPr lang="et-EE" sz="1600" b="1" dirty="0" smtClean="0">
              <a:latin typeface="+mj-lt"/>
            </a:rPr>
            <a:t>töötajatele, tööotsijatele,</a:t>
          </a:r>
          <a:r>
            <a:rPr lang="et-EE" sz="1600" b="0" dirty="0" smtClean="0">
              <a:latin typeface="+mj-lt"/>
            </a:rPr>
            <a:t> (tasemeõppes) </a:t>
          </a:r>
          <a:r>
            <a:rPr lang="et-EE" sz="1600" b="1" dirty="0" smtClean="0">
              <a:latin typeface="+mj-lt"/>
            </a:rPr>
            <a:t>õppijatele. </a:t>
          </a:r>
          <a:r>
            <a:rPr lang="et-EE" sz="1600" b="0" dirty="0" smtClean="0">
              <a:latin typeface="+mj-lt"/>
            </a:rPr>
            <a:t> </a:t>
          </a:r>
        </a:p>
      </dgm:t>
    </dgm:pt>
    <dgm:pt modelId="{04B2F9C9-1250-4786-9127-B38499C3037D}" type="parTrans" cxnId="{F066DC7C-2A77-4DFF-BB24-0B35B140609F}">
      <dgm:prSet/>
      <dgm:spPr>
        <a:solidFill>
          <a:schemeClr val="bg2">
            <a:lumMod val="90000"/>
          </a:schemeClr>
        </a:solidFill>
        <a:ln>
          <a:solidFill>
            <a:schemeClr val="bg2">
              <a:lumMod val="50000"/>
            </a:schemeClr>
          </a:solidFill>
        </a:ln>
      </dgm:spPr>
      <dgm:t>
        <a:bodyPr/>
        <a:lstStyle/>
        <a:p>
          <a:endParaRPr lang="et-EE"/>
        </a:p>
      </dgm:t>
    </dgm:pt>
    <dgm:pt modelId="{12D15EEB-C7FB-4AD9-8DBA-33A99CA05EB8}" type="sibTrans" cxnId="{F066DC7C-2A77-4DFF-BB24-0B35B140609F}">
      <dgm:prSet/>
      <dgm:spPr/>
      <dgm:t>
        <a:bodyPr/>
        <a:lstStyle/>
        <a:p>
          <a:endParaRPr lang="et-EE"/>
        </a:p>
      </dgm:t>
    </dgm:pt>
    <dgm:pt modelId="{70FCEBB7-D9C0-4AF6-A8C8-909400365282}">
      <dgm:prSet custT="1"/>
      <dgm:spPr/>
      <dgm:t>
        <a:bodyPr/>
        <a:lstStyle/>
        <a:p>
          <a:pPr>
            <a:spcAft>
              <a:spcPts val="0"/>
            </a:spcAft>
          </a:pPr>
          <a:r>
            <a:rPr lang="et-EE" sz="1600" b="1" dirty="0" smtClean="0">
              <a:solidFill>
                <a:schemeClr val="accent6"/>
              </a:solidFill>
              <a:latin typeface="+mj-lt"/>
            </a:rPr>
            <a:t>TÖÖTUKASSA </a:t>
          </a:r>
          <a:r>
            <a:rPr lang="et-EE" sz="1600" b="1" dirty="0" smtClean="0">
              <a:latin typeface="+mj-lt"/>
            </a:rPr>
            <a:t>TÖÖLESAAMIST ja TÖÖTAMIST TOETAVAD TEENUSED </a:t>
          </a:r>
        </a:p>
        <a:p>
          <a:pPr>
            <a:spcAft>
              <a:spcPts val="0"/>
            </a:spcAft>
          </a:pPr>
          <a:r>
            <a:rPr lang="et-EE" sz="1600" b="0" i="0" dirty="0" smtClean="0">
              <a:latin typeface="+mj-lt"/>
            </a:rPr>
            <a:t>osalise töövõimega inimestele: </a:t>
          </a:r>
        </a:p>
        <a:p>
          <a:pPr>
            <a:spcAft>
              <a:spcPts val="0"/>
            </a:spcAft>
          </a:pPr>
          <a:r>
            <a:rPr lang="et-EE" sz="1600" b="0" i="1" dirty="0" smtClean="0">
              <a:latin typeface="+mj-lt"/>
            </a:rPr>
            <a:t>tööturuteenused, sh tööalane rehabilitatsioon, abivahendid tööks,  tugiisikuga töötamine või (ajutine) kaitstud töö</a:t>
          </a:r>
          <a:endParaRPr lang="et-EE" sz="1600" b="0" i="0" dirty="0" smtClean="0">
            <a:latin typeface="+mj-lt"/>
          </a:endParaRPr>
        </a:p>
      </dgm:t>
    </dgm:pt>
    <dgm:pt modelId="{6C8B6204-825A-40DC-A672-DA12F8AC21B2}" type="parTrans" cxnId="{ABA9B6FE-12F8-4B7F-8065-E757F22957BC}">
      <dgm:prSet/>
      <dgm:spPr>
        <a:solidFill>
          <a:schemeClr val="bg2">
            <a:lumMod val="90000"/>
          </a:schemeClr>
        </a:solidFill>
        <a:ln>
          <a:solidFill>
            <a:schemeClr val="bg2">
              <a:lumMod val="50000"/>
            </a:schemeClr>
          </a:solidFill>
        </a:ln>
      </dgm:spPr>
      <dgm:t>
        <a:bodyPr/>
        <a:lstStyle/>
        <a:p>
          <a:endParaRPr lang="et-EE"/>
        </a:p>
      </dgm:t>
    </dgm:pt>
    <dgm:pt modelId="{09F2ABAC-32FE-4A3E-BDE2-506CEA5F033E}" type="sibTrans" cxnId="{ABA9B6FE-12F8-4B7F-8065-E757F22957BC}">
      <dgm:prSet/>
      <dgm:spPr/>
      <dgm:t>
        <a:bodyPr/>
        <a:lstStyle/>
        <a:p>
          <a:endParaRPr lang="et-EE"/>
        </a:p>
      </dgm:t>
    </dgm:pt>
    <dgm:pt modelId="{3AD926E8-4A33-4986-9F59-D8E0B68FCB62}" type="pres">
      <dgm:prSet presAssocID="{0F55E7EE-FDC9-4699-94C1-AB9E4DBA9A10}" presName="cycle" presStyleCnt="0">
        <dgm:presLayoutVars>
          <dgm:chMax val="1"/>
          <dgm:dir/>
          <dgm:animLvl val="ctr"/>
          <dgm:resizeHandles val="exact"/>
        </dgm:presLayoutVars>
      </dgm:prSet>
      <dgm:spPr/>
      <dgm:t>
        <a:bodyPr/>
        <a:lstStyle/>
        <a:p>
          <a:endParaRPr lang="et-EE"/>
        </a:p>
      </dgm:t>
    </dgm:pt>
    <dgm:pt modelId="{D1B937FA-2939-4597-8923-5A8DCB845605}" type="pres">
      <dgm:prSet presAssocID="{4EC4D3B6-08C0-4CB4-BFC4-07A72B9A9F85}" presName="centerShape" presStyleLbl="node0" presStyleIdx="0" presStyleCnt="1" custScaleX="100478" custScaleY="84982" custLinFactNeighborX="4757" custLinFactNeighborY="-578"/>
      <dgm:spPr/>
      <dgm:t>
        <a:bodyPr/>
        <a:lstStyle/>
        <a:p>
          <a:endParaRPr lang="et-EE"/>
        </a:p>
      </dgm:t>
    </dgm:pt>
    <dgm:pt modelId="{67A45501-CD7A-4AEB-AE97-19A017D6C4EB}" type="pres">
      <dgm:prSet presAssocID="{6A39C334-D97B-47CA-BF7A-24BD01D81398}" presName="parTrans" presStyleLbl="bgSibTrans2D1" presStyleIdx="0" presStyleCnt="4" custLinFactNeighborX="16184" custLinFactNeighborY="-7766"/>
      <dgm:spPr/>
      <dgm:t>
        <a:bodyPr/>
        <a:lstStyle/>
        <a:p>
          <a:endParaRPr lang="et-EE"/>
        </a:p>
      </dgm:t>
    </dgm:pt>
    <dgm:pt modelId="{89645DBC-DD69-4453-B562-61FDFEC9A443}" type="pres">
      <dgm:prSet presAssocID="{C2F26E80-4697-4722-B321-D4BE2AE6A2DD}" presName="node" presStyleLbl="node1" presStyleIdx="0" presStyleCnt="4" custScaleX="127449" custScaleY="138998" custRadScaleRad="83930" custRadScaleInc="-16187">
        <dgm:presLayoutVars>
          <dgm:bulletEnabled val="1"/>
        </dgm:presLayoutVars>
      </dgm:prSet>
      <dgm:spPr/>
      <dgm:t>
        <a:bodyPr/>
        <a:lstStyle/>
        <a:p>
          <a:endParaRPr lang="et-EE"/>
        </a:p>
      </dgm:t>
    </dgm:pt>
    <dgm:pt modelId="{DE5E8F65-36EB-44DF-B12E-89E5DE59895C}" type="pres">
      <dgm:prSet presAssocID="{8C7B4404-C8E8-4DD9-AA70-ED1CBBCD0940}" presName="parTrans" presStyleLbl="bgSibTrans2D1" presStyleIdx="1" presStyleCnt="4" custLinFactNeighborX="13367" custLinFactNeighborY="48068"/>
      <dgm:spPr/>
      <dgm:t>
        <a:bodyPr/>
        <a:lstStyle/>
        <a:p>
          <a:endParaRPr lang="et-EE"/>
        </a:p>
      </dgm:t>
    </dgm:pt>
    <dgm:pt modelId="{E0F8B183-9D95-4FC5-93C4-E8A81E4AC5AC}" type="pres">
      <dgm:prSet presAssocID="{5C4B8BC6-C72B-46CE-8D86-24B6BAF36635}" presName="node" presStyleLbl="node1" presStyleIdx="1" presStyleCnt="4" custScaleX="140880" custScaleY="129127" custRadScaleRad="117290" custRadScaleInc="-22757">
        <dgm:presLayoutVars>
          <dgm:bulletEnabled val="1"/>
        </dgm:presLayoutVars>
      </dgm:prSet>
      <dgm:spPr/>
      <dgm:t>
        <a:bodyPr/>
        <a:lstStyle/>
        <a:p>
          <a:endParaRPr lang="et-EE"/>
        </a:p>
      </dgm:t>
    </dgm:pt>
    <dgm:pt modelId="{5AEB4245-B76B-45C7-93EE-3B70FF0FDE64}" type="pres">
      <dgm:prSet presAssocID="{04B2F9C9-1250-4786-9127-B38499C3037D}" presName="parTrans" presStyleLbl="bgSibTrans2D1" presStyleIdx="2" presStyleCnt="4" custLinFactNeighborX="22" custLinFactNeighborY="67710"/>
      <dgm:spPr/>
      <dgm:t>
        <a:bodyPr/>
        <a:lstStyle/>
        <a:p>
          <a:endParaRPr lang="et-EE"/>
        </a:p>
      </dgm:t>
    </dgm:pt>
    <dgm:pt modelId="{3D132B5E-15CF-4214-954A-B5094202E866}" type="pres">
      <dgm:prSet presAssocID="{4B9B8A16-31C6-419A-BAC7-5AA7C7F078E3}" presName="node" presStyleLbl="node1" presStyleIdx="2" presStyleCnt="4" custScaleX="135243" custScaleY="74437" custRadScaleRad="116866" custRadScaleInc="-12941">
        <dgm:presLayoutVars>
          <dgm:bulletEnabled val="1"/>
        </dgm:presLayoutVars>
      </dgm:prSet>
      <dgm:spPr/>
      <dgm:t>
        <a:bodyPr/>
        <a:lstStyle/>
        <a:p>
          <a:endParaRPr lang="et-EE"/>
        </a:p>
      </dgm:t>
    </dgm:pt>
    <dgm:pt modelId="{7B72AB52-8017-4BD7-97FA-A05D12F5653B}" type="pres">
      <dgm:prSet presAssocID="{6C8B6204-825A-40DC-A672-DA12F8AC21B2}" presName="parTrans" presStyleLbl="bgSibTrans2D1" presStyleIdx="3" presStyleCnt="4" custLinFactNeighborX="-22232" custLinFactNeighborY="-22096"/>
      <dgm:spPr/>
      <dgm:t>
        <a:bodyPr/>
        <a:lstStyle/>
        <a:p>
          <a:endParaRPr lang="et-EE"/>
        </a:p>
      </dgm:t>
    </dgm:pt>
    <dgm:pt modelId="{9D040DA7-82C0-40FE-ADF6-9E15A0575620}" type="pres">
      <dgm:prSet presAssocID="{70FCEBB7-D9C0-4AF6-A8C8-909400365282}" presName="node" presStyleLbl="node1" presStyleIdx="3" presStyleCnt="4" custScaleX="100471" custScaleY="171996" custRadScaleRad="97709" custRadScaleInc="-14027">
        <dgm:presLayoutVars>
          <dgm:bulletEnabled val="1"/>
        </dgm:presLayoutVars>
      </dgm:prSet>
      <dgm:spPr/>
      <dgm:t>
        <a:bodyPr/>
        <a:lstStyle/>
        <a:p>
          <a:endParaRPr lang="et-EE"/>
        </a:p>
      </dgm:t>
    </dgm:pt>
  </dgm:ptLst>
  <dgm:cxnLst>
    <dgm:cxn modelId="{6F488CC5-A852-408C-8596-5F9DBEFF1906}" srcId="{E05C9A95-2A53-4A1B-AB6C-CFF386B03AD4}" destId="{721799AC-0628-4B42-9C85-8A42A6453919}" srcOrd="0" destOrd="0" parTransId="{429BA3F2-AAD4-43EA-B162-85CD45480886}" sibTransId="{E604FBC2-4365-4C61-A741-38415077FFE6}"/>
    <dgm:cxn modelId="{B90375CA-A11F-4052-BDE7-DBF55A25CD3B}" srcId="{4EC4D3B6-08C0-4CB4-BFC4-07A72B9A9F85}" destId="{C2F26E80-4697-4722-B321-D4BE2AE6A2DD}" srcOrd="0" destOrd="0" parTransId="{6A39C334-D97B-47CA-BF7A-24BD01D81398}" sibTransId="{5E61D86E-6E69-47EE-9EA8-C8714156A191}"/>
    <dgm:cxn modelId="{E36B7279-6613-4CDD-B825-7C8EA74385CF}" srcId="{0F55E7EE-FDC9-4699-94C1-AB9E4DBA9A10}" destId="{55484B27-3942-4CB3-8091-ACAF3A0C1493}" srcOrd="2" destOrd="0" parTransId="{DBD516D0-97A7-4E28-9FAF-9D13638B76F3}" sibTransId="{7C084D8E-6870-45E9-9C78-480C759B0942}"/>
    <dgm:cxn modelId="{1F2E48DB-5FDA-C34D-800A-55014905A585}" type="presOf" srcId="{70FCEBB7-D9C0-4AF6-A8C8-909400365282}" destId="{9D040DA7-82C0-40FE-ADF6-9E15A0575620}" srcOrd="0" destOrd="0" presId="urn:microsoft.com/office/officeart/2005/8/layout/radial4"/>
    <dgm:cxn modelId="{ABA9B6FE-12F8-4B7F-8065-E757F22957BC}" srcId="{4EC4D3B6-08C0-4CB4-BFC4-07A72B9A9F85}" destId="{70FCEBB7-D9C0-4AF6-A8C8-909400365282}" srcOrd="3" destOrd="0" parTransId="{6C8B6204-825A-40DC-A672-DA12F8AC21B2}" sibTransId="{09F2ABAC-32FE-4A3E-BDE2-506CEA5F033E}"/>
    <dgm:cxn modelId="{C75AA5F4-E25F-43DE-A025-4B87A25716C1}" srcId="{55484B27-3942-4CB3-8091-ACAF3A0C1493}" destId="{FB59FA0C-A0B8-49FB-B626-1D6FF312F7D6}" srcOrd="0" destOrd="0" parTransId="{78752783-48A3-4E09-823D-97020F1DF49F}" sibTransId="{81CA1095-E263-4795-AEF4-83C911E93A7B}"/>
    <dgm:cxn modelId="{6BFEE58F-17E6-44B4-89B0-D69A826CCB24}" srcId="{55484B27-3942-4CB3-8091-ACAF3A0C1493}" destId="{A5C76B6D-2998-444A-BBD9-13225CA1C924}" srcOrd="1" destOrd="0" parTransId="{9CA2104A-DDAD-43CB-A38C-A61827748418}" sibTransId="{D0CDB3BA-7FC0-499F-B3D6-87E7AE39FA07}"/>
    <dgm:cxn modelId="{7732BBC5-6045-4540-B8B7-5AE3D14C4018}" srcId="{0F55E7EE-FDC9-4699-94C1-AB9E4DBA9A10}" destId="{E05C9A95-2A53-4A1B-AB6C-CFF386B03AD4}" srcOrd="1" destOrd="0" parTransId="{82A6E8DE-2DA4-4115-9767-4558A1ACE132}" sibTransId="{3497F490-C2CD-427B-8A39-4D7070A0492F}"/>
    <dgm:cxn modelId="{F50D3DC7-B736-4992-A977-F7669256E2D9}" srcId="{E05C9A95-2A53-4A1B-AB6C-CFF386B03AD4}" destId="{D10527B2-F91E-4317-8AEE-953C59124F40}" srcOrd="1" destOrd="0" parTransId="{3CF116D5-B043-43AC-8290-3F87128EE129}" sibTransId="{57B0B62C-D020-4016-95CB-AA2523242563}"/>
    <dgm:cxn modelId="{69FED25B-8CC1-134A-B0A1-6012080ADCD0}" type="presOf" srcId="{6A39C334-D97B-47CA-BF7A-24BD01D81398}" destId="{67A45501-CD7A-4AEB-AE97-19A017D6C4EB}" srcOrd="0" destOrd="0" presId="urn:microsoft.com/office/officeart/2005/8/layout/radial4"/>
    <dgm:cxn modelId="{82945D09-2E07-AB43-807E-2915D08D661A}" type="presOf" srcId="{8C7B4404-C8E8-4DD9-AA70-ED1CBBCD0940}" destId="{DE5E8F65-36EB-44DF-B12E-89E5DE59895C}" srcOrd="0" destOrd="0" presId="urn:microsoft.com/office/officeart/2005/8/layout/radial4"/>
    <dgm:cxn modelId="{F066DC7C-2A77-4DFF-BB24-0B35B140609F}" srcId="{4EC4D3B6-08C0-4CB4-BFC4-07A72B9A9F85}" destId="{4B9B8A16-31C6-419A-BAC7-5AA7C7F078E3}" srcOrd="2" destOrd="0" parTransId="{04B2F9C9-1250-4786-9127-B38499C3037D}" sibTransId="{12D15EEB-C7FB-4AD9-8DBA-33A99CA05EB8}"/>
    <dgm:cxn modelId="{7E965350-2338-4748-BF27-44CCD5396DB9}" srcId="{4EC4D3B6-08C0-4CB4-BFC4-07A72B9A9F85}" destId="{5C4B8BC6-C72B-46CE-8D86-24B6BAF36635}" srcOrd="1" destOrd="0" parTransId="{8C7B4404-C8E8-4DD9-AA70-ED1CBBCD0940}" sibTransId="{20592B67-C87A-43A7-92D9-2437BD9AC36B}"/>
    <dgm:cxn modelId="{59A2DC0C-94E1-454A-8971-CD3432F12A39}" type="presOf" srcId="{C2F26E80-4697-4722-B321-D4BE2AE6A2DD}" destId="{89645DBC-DD69-4453-B562-61FDFEC9A443}" srcOrd="0" destOrd="0" presId="urn:microsoft.com/office/officeart/2005/8/layout/radial4"/>
    <dgm:cxn modelId="{1DD4A1F7-154F-6447-A0B1-22FAAF4F0C8D}" type="presOf" srcId="{04B2F9C9-1250-4786-9127-B38499C3037D}" destId="{5AEB4245-B76B-45C7-93EE-3B70FF0FDE64}" srcOrd="0" destOrd="0" presId="urn:microsoft.com/office/officeart/2005/8/layout/radial4"/>
    <dgm:cxn modelId="{4EE45FE6-5299-C24F-A949-5D863FFDFD2E}" type="presOf" srcId="{4EC4D3B6-08C0-4CB4-BFC4-07A72B9A9F85}" destId="{D1B937FA-2939-4597-8923-5A8DCB845605}" srcOrd="0" destOrd="0" presId="urn:microsoft.com/office/officeart/2005/8/layout/radial4"/>
    <dgm:cxn modelId="{26017C6B-277F-428F-9879-FD90EA472A36}" srcId="{0F55E7EE-FDC9-4699-94C1-AB9E4DBA9A10}" destId="{4EC4D3B6-08C0-4CB4-BFC4-07A72B9A9F85}" srcOrd="0" destOrd="0" parTransId="{532907A0-DCB3-415E-8694-CB256F2EF22B}" sibTransId="{898ADD20-B1D4-407B-BC8B-DFCC7AE7E160}"/>
    <dgm:cxn modelId="{4C676B0E-2F2F-4845-91D5-39E873678523}" type="presOf" srcId="{5C4B8BC6-C72B-46CE-8D86-24B6BAF36635}" destId="{E0F8B183-9D95-4FC5-93C4-E8A81E4AC5AC}" srcOrd="0" destOrd="0" presId="urn:microsoft.com/office/officeart/2005/8/layout/radial4"/>
    <dgm:cxn modelId="{E20F4822-BB9C-4B4E-9CB5-53F2D40165BB}" type="presOf" srcId="{0F55E7EE-FDC9-4699-94C1-AB9E4DBA9A10}" destId="{3AD926E8-4A33-4986-9F59-D8E0B68FCB62}" srcOrd="0" destOrd="0" presId="urn:microsoft.com/office/officeart/2005/8/layout/radial4"/>
    <dgm:cxn modelId="{03BD348A-BEAA-4949-B2A8-50B1415DE688}" type="presOf" srcId="{4B9B8A16-31C6-419A-BAC7-5AA7C7F078E3}" destId="{3D132B5E-15CF-4214-954A-B5094202E866}" srcOrd="0" destOrd="0" presId="urn:microsoft.com/office/officeart/2005/8/layout/radial4"/>
    <dgm:cxn modelId="{AABA2AE0-9887-AD4D-9250-4991AEF7FB16}" type="presOf" srcId="{6C8B6204-825A-40DC-A672-DA12F8AC21B2}" destId="{7B72AB52-8017-4BD7-97FA-A05D12F5653B}" srcOrd="0" destOrd="0" presId="urn:microsoft.com/office/officeart/2005/8/layout/radial4"/>
    <dgm:cxn modelId="{E75F4CA9-D1EF-7D44-A87F-623A6A23A3ED}" type="presParOf" srcId="{3AD926E8-4A33-4986-9F59-D8E0B68FCB62}" destId="{D1B937FA-2939-4597-8923-5A8DCB845605}" srcOrd="0" destOrd="0" presId="urn:microsoft.com/office/officeart/2005/8/layout/radial4"/>
    <dgm:cxn modelId="{CA3D9AB2-9FFB-C045-8C9D-DFA424CAEA49}" type="presParOf" srcId="{3AD926E8-4A33-4986-9F59-D8E0B68FCB62}" destId="{67A45501-CD7A-4AEB-AE97-19A017D6C4EB}" srcOrd="1" destOrd="0" presId="urn:microsoft.com/office/officeart/2005/8/layout/radial4"/>
    <dgm:cxn modelId="{1162DF67-306A-2847-91FF-7F014ACB3096}" type="presParOf" srcId="{3AD926E8-4A33-4986-9F59-D8E0B68FCB62}" destId="{89645DBC-DD69-4453-B562-61FDFEC9A443}" srcOrd="2" destOrd="0" presId="urn:microsoft.com/office/officeart/2005/8/layout/radial4"/>
    <dgm:cxn modelId="{0419AB31-6DDA-4C4D-AD87-7A440D0E8DD1}" type="presParOf" srcId="{3AD926E8-4A33-4986-9F59-D8E0B68FCB62}" destId="{DE5E8F65-36EB-44DF-B12E-89E5DE59895C}" srcOrd="3" destOrd="0" presId="urn:microsoft.com/office/officeart/2005/8/layout/radial4"/>
    <dgm:cxn modelId="{71F2D6BA-DC0C-F045-9EFF-CCBF0AAD9C32}" type="presParOf" srcId="{3AD926E8-4A33-4986-9F59-D8E0B68FCB62}" destId="{E0F8B183-9D95-4FC5-93C4-E8A81E4AC5AC}" srcOrd="4" destOrd="0" presId="urn:microsoft.com/office/officeart/2005/8/layout/radial4"/>
    <dgm:cxn modelId="{05A3B608-B966-D448-89D5-038437644F56}" type="presParOf" srcId="{3AD926E8-4A33-4986-9F59-D8E0B68FCB62}" destId="{5AEB4245-B76B-45C7-93EE-3B70FF0FDE64}" srcOrd="5" destOrd="0" presId="urn:microsoft.com/office/officeart/2005/8/layout/radial4"/>
    <dgm:cxn modelId="{49911231-7072-EA4F-9AE2-F7519C0A6B54}" type="presParOf" srcId="{3AD926E8-4A33-4986-9F59-D8E0B68FCB62}" destId="{3D132B5E-15CF-4214-954A-B5094202E866}" srcOrd="6" destOrd="0" presId="urn:microsoft.com/office/officeart/2005/8/layout/radial4"/>
    <dgm:cxn modelId="{0B5E83B2-ECC0-1C4E-AA76-9AD547022785}" type="presParOf" srcId="{3AD926E8-4A33-4986-9F59-D8E0B68FCB62}" destId="{7B72AB52-8017-4BD7-97FA-A05D12F5653B}" srcOrd="7" destOrd="0" presId="urn:microsoft.com/office/officeart/2005/8/layout/radial4"/>
    <dgm:cxn modelId="{BD96DFD7-00FA-BD4A-A546-27C7E857F4DC}" type="presParOf" srcId="{3AD926E8-4A33-4986-9F59-D8E0B68FCB62}" destId="{9D040DA7-82C0-40FE-ADF6-9E15A0575620}" srcOrd="8" destOrd="0" presId="urn:microsoft.com/office/officeart/2005/8/layout/radial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937FA-2939-4597-8923-5A8DCB845605}">
      <dsp:nvSpPr>
        <dsp:cNvPr id="0" name=""/>
        <dsp:cNvSpPr/>
      </dsp:nvSpPr>
      <dsp:spPr>
        <a:xfrm>
          <a:off x="3553878" y="3316370"/>
          <a:ext cx="2305141" cy="1949635"/>
        </a:xfrm>
        <a:prstGeom prst="ellipse">
          <a:avLst/>
        </a:prstGeom>
        <a:solidFill>
          <a:schemeClr val="accent6"/>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t-EE" sz="2000" b="1" kern="1200" dirty="0" smtClean="0">
              <a:solidFill>
                <a:schemeClr val="bg1"/>
              </a:solidFill>
            </a:rPr>
            <a:t>TÖÖVÕIME- REFORM</a:t>
          </a:r>
        </a:p>
      </dsp:txBody>
      <dsp:txXfrm>
        <a:off x="3891458" y="3601887"/>
        <a:ext cx="1629981" cy="1378601"/>
      </dsp:txXfrm>
    </dsp:sp>
    <dsp:sp modelId="{67A45501-CD7A-4AEB-AE97-19A017D6C4EB}">
      <dsp:nvSpPr>
        <dsp:cNvPr id="0" name=""/>
        <dsp:cNvSpPr/>
      </dsp:nvSpPr>
      <dsp:spPr>
        <a:xfrm rot="11173604">
          <a:off x="1961828" y="3680198"/>
          <a:ext cx="1793281" cy="653839"/>
        </a:xfrm>
        <a:prstGeom prst="leftArrow">
          <a:avLst>
            <a:gd name="adj1" fmla="val 60000"/>
            <a:gd name="adj2" fmla="val 50000"/>
          </a:avLst>
        </a:prstGeom>
        <a:solidFill>
          <a:schemeClr val="bg2">
            <a:lumMod val="90000"/>
          </a:schemeClr>
        </a:solidFill>
        <a:ln>
          <a:solidFill>
            <a:schemeClr val="bg2">
              <a:lumMod val="50000"/>
            </a:schemeClr>
          </a:solidFill>
        </a:ln>
        <a:effectLst/>
      </dsp:spPr>
      <dsp:style>
        <a:lnRef idx="0">
          <a:scrgbClr r="0" g="0" b="0"/>
        </a:lnRef>
        <a:fillRef idx="1">
          <a:scrgbClr r="0" g="0" b="0"/>
        </a:fillRef>
        <a:effectRef idx="0">
          <a:scrgbClr r="0" g="0" b="0"/>
        </a:effectRef>
        <a:fontRef idx="minor">
          <a:schemeClr val="lt1"/>
        </a:fontRef>
      </dsp:style>
    </dsp:sp>
    <dsp:sp modelId="{89645DBC-DD69-4453-B562-61FDFEC9A443}">
      <dsp:nvSpPr>
        <dsp:cNvPr id="0" name=""/>
        <dsp:cNvSpPr/>
      </dsp:nvSpPr>
      <dsp:spPr>
        <a:xfrm>
          <a:off x="288039" y="2748877"/>
          <a:ext cx="2777707" cy="2423531"/>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t-EE" sz="1600" kern="1200" dirty="0" smtClean="0"/>
            <a:t>Töövõimetuse asemel   </a:t>
          </a:r>
          <a:r>
            <a:rPr lang="et-EE" sz="1600" b="1" kern="1200" dirty="0" smtClean="0"/>
            <a:t>TÖÖVÕIME </a:t>
          </a:r>
          <a:r>
            <a:rPr lang="et-EE" sz="1600" b="0" kern="1200" dirty="0" smtClean="0"/>
            <a:t>hindamine: töövõime on </a:t>
          </a:r>
          <a:r>
            <a:rPr lang="et-EE" sz="1600" b="1" kern="1200" dirty="0" smtClean="0"/>
            <a:t>täielik</a:t>
          </a:r>
          <a:r>
            <a:rPr lang="et-EE" sz="1600" b="0" kern="1200" dirty="0" smtClean="0"/>
            <a:t> või </a:t>
          </a:r>
          <a:r>
            <a:rPr lang="et-EE" sz="1600" b="1" kern="1200" dirty="0" smtClean="0"/>
            <a:t>osaline</a:t>
          </a:r>
          <a:r>
            <a:rPr lang="et-EE" sz="1600" b="0" kern="1200" dirty="0" smtClean="0"/>
            <a:t> või töövõime </a:t>
          </a:r>
          <a:r>
            <a:rPr lang="et-EE" sz="1600" b="1" kern="1200" dirty="0" smtClean="0"/>
            <a:t>puudub.</a:t>
          </a:r>
        </a:p>
        <a:p>
          <a:pPr lvl="0" algn="ctr" defTabSz="711200">
            <a:lnSpc>
              <a:spcPct val="90000"/>
            </a:lnSpc>
            <a:spcBef>
              <a:spcPct val="0"/>
            </a:spcBef>
            <a:spcAft>
              <a:spcPct val="35000"/>
            </a:spcAft>
          </a:pPr>
          <a:r>
            <a:rPr lang="et-EE" sz="1600" b="0" i="1" kern="1200" dirty="0" smtClean="0"/>
            <a:t>Mida inimene suudab teha, millised on sobivad töötingimused, milliseid tegevusi ei tohi teha?</a:t>
          </a:r>
          <a:endParaRPr lang="et-EE" sz="1600" b="0" i="1" kern="1200" dirty="0"/>
        </a:p>
      </dsp:txBody>
      <dsp:txXfrm>
        <a:off x="359022" y="2819860"/>
        <a:ext cx="2635741" cy="2281565"/>
      </dsp:txXfrm>
    </dsp:sp>
    <dsp:sp modelId="{DE5E8F65-36EB-44DF-B12E-89E5DE59895C}">
      <dsp:nvSpPr>
        <dsp:cNvPr id="0" name=""/>
        <dsp:cNvSpPr/>
      </dsp:nvSpPr>
      <dsp:spPr>
        <a:xfrm rot="13847867">
          <a:off x="2042757" y="2267621"/>
          <a:ext cx="2793884" cy="653839"/>
        </a:xfrm>
        <a:prstGeom prst="leftArrow">
          <a:avLst>
            <a:gd name="adj1" fmla="val 60000"/>
            <a:gd name="adj2" fmla="val 50000"/>
          </a:avLst>
        </a:prstGeom>
        <a:solidFill>
          <a:schemeClr val="bg2">
            <a:lumMod val="90000"/>
          </a:schemeClr>
        </a:solidFill>
        <a:ln>
          <a:solidFill>
            <a:schemeClr val="bg2">
              <a:lumMod val="50000"/>
            </a:schemeClr>
          </a:solidFill>
        </a:ln>
        <a:effectLst/>
      </dsp:spPr>
      <dsp:style>
        <a:lnRef idx="0">
          <a:scrgbClr r="0" g="0" b="0"/>
        </a:lnRef>
        <a:fillRef idx="1">
          <a:scrgbClr r="0" g="0" b="0"/>
        </a:fillRef>
        <a:effectRef idx="0">
          <a:scrgbClr r="0" g="0" b="0"/>
        </a:effectRef>
        <a:fontRef idx="minor">
          <a:schemeClr val="lt1"/>
        </a:fontRef>
      </dsp:style>
    </dsp:sp>
    <dsp:sp modelId="{E0F8B183-9D95-4FC5-93C4-E8A81E4AC5AC}">
      <dsp:nvSpPr>
        <dsp:cNvPr id="0" name=""/>
        <dsp:cNvSpPr/>
      </dsp:nvSpPr>
      <dsp:spPr>
        <a:xfrm>
          <a:off x="648075" y="72023"/>
          <a:ext cx="3070431" cy="2251423"/>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t-EE" sz="1600" b="0" kern="1200" dirty="0" smtClean="0"/>
            <a:t>Töövõimetuspensioni asemel </a:t>
          </a:r>
          <a:r>
            <a:rPr lang="et-EE" sz="1600" b="1" kern="1200" dirty="0" smtClean="0"/>
            <a:t>TÖÖVÕIMETOETUS: </a:t>
          </a:r>
          <a:br>
            <a:rPr lang="et-EE" sz="1600" b="1" kern="1200" dirty="0" smtClean="0"/>
          </a:br>
          <a:r>
            <a:rPr lang="et-EE" sz="1600" b="0" kern="1200" dirty="0" smtClean="0"/>
            <a:t>osaline töövõime </a:t>
          </a:r>
          <a:r>
            <a:rPr lang="et-EE" sz="1600" b="1" kern="1200" dirty="0" smtClean="0"/>
            <a:t>180 EUR </a:t>
          </a:r>
          <a:r>
            <a:rPr lang="et-EE" sz="1600" b="0" i="0" kern="1200" dirty="0" smtClean="0"/>
            <a:t>töövõime puudub </a:t>
          </a:r>
          <a:r>
            <a:rPr lang="et-EE" sz="1600" b="1" kern="1200" dirty="0" smtClean="0"/>
            <a:t>320 EUR </a:t>
          </a:r>
          <a:r>
            <a:rPr lang="et-EE" sz="1600" b="0" kern="1200" dirty="0" smtClean="0"/>
            <a:t>(tulevikus indekseeritakse)</a:t>
          </a:r>
        </a:p>
        <a:p>
          <a:pPr lvl="0" algn="ctr" defTabSz="711200">
            <a:lnSpc>
              <a:spcPct val="90000"/>
            </a:lnSpc>
            <a:spcBef>
              <a:spcPct val="0"/>
            </a:spcBef>
            <a:spcAft>
              <a:spcPct val="35000"/>
            </a:spcAft>
          </a:pPr>
          <a:r>
            <a:rPr lang="et-EE" sz="1600" b="0" i="1" kern="1200" dirty="0" smtClean="0"/>
            <a:t>Makstakse ka töötamise korral. Toetust hakatakse  vähendama, kui palk ületab  960 EUR.. </a:t>
          </a:r>
          <a:endParaRPr lang="et-EE" sz="1600" b="0" i="1" kern="1200" dirty="0"/>
        </a:p>
      </dsp:txBody>
      <dsp:txXfrm>
        <a:off x="714017" y="137965"/>
        <a:ext cx="2938547" cy="2119539"/>
      </dsp:txXfrm>
    </dsp:sp>
    <dsp:sp modelId="{5AEB4245-B76B-45C7-93EE-3B70FF0FDE64}">
      <dsp:nvSpPr>
        <dsp:cNvPr id="0" name=""/>
        <dsp:cNvSpPr/>
      </dsp:nvSpPr>
      <dsp:spPr>
        <a:xfrm rot="17088459">
          <a:off x="4043758" y="2074182"/>
          <a:ext cx="2559879" cy="653839"/>
        </a:xfrm>
        <a:prstGeom prst="leftArrow">
          <a:avLst>
            <a:gd name="adj1" fmla="val 60000"/>
            <a:gd name="adj2" fmla="val 50000"/>
          </a:avLst>
        </a:prstGeom>
        <a:solidFill>
          <a:schemeClr val="bg2">
            <a:lumMod val="90000"/>
          </a:schemeClr>
        </a:solidFill>
        <a:ln>
          <a:solidFill>
            <a:schemeClr val="bg2">
              <a:lumMod val="50000"/>
            </a:schemeClr>
          </a:solidFill>
        </a:ln>
        <a:effectLst/>
      </dsp:spPr>
      <dsp:style>
        <a:lnRef idx="0">
          <a:scrgbClr r="0" g="0" b="0"/>
        </a:lnRef>
        <a:fillRef idx="1">
          <a:scrgbClr r="0" g="0" b="0"/>
        </a:fillRef>
        <a:effectRef idx="0">
          <a:scrgbClr r="0" g="0" b="0"/>
        </a:effectRef>
        <a:fontRef idx="minor">
          <a:schemeClr val="lt1"/>
        </a:fontRef>
      </dsp:style>
    </dsp:sp>
    <dsp:sp modelId="{3D132B5E-15CF-4214-954A-B5094202E866}">
      <dsp:nvSpPr>
        <dsp:cNvPr id="0" name=""/>
        <dsp:cNvSpPr/>
      </dsp:nvSpPr>
      <dsp:spPr>
        <a:xfrm>
          <a:off x="4176468" y="72023"/>
          <a:ext cx="2947575" cy="1297863"/>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t-EE" sz="1600" b="1" kern="1200" dirty="0" smtClean="0">
              <a:latin typeface="+mj-lt"/>
            </a:rPr>
            <a:t>AKTIIVSUSNÕUDED </a:t>
          </a:r>
          <a:r>
            <a:rPr lang="et-EE" sz="1600" b="0" kern="1200" dirty="0" smtClean="0">
              <a:latin typeface="+mj-lt"/>
            </a:rPr>
            <a:t>osalise töövõimega inimestele: töövõimetoetust makstakse </a:t>
          </a:r>
          <a:r>
            <a:rPr lang="et-EE" sz="1600" b="1" kern="1200" dirty="0" smtClean="0">
              <a:latin typeface="+mj-lt"/>
            </a:rPr>
            <a:t>töötajatele, tööotsijatele,</a:t>
          </a:r>
          <a:r>
            <a:rPr lang="et-EE" sz="1600" b="0" kern="1200" dirty="0" smtClean="0">
              <a:latin typeface="+mj-lt"/>
            </a:rPr>
            <a:t> (tasemeõppes) </a:t>
          </a:r>
          <a:r>
            <a:rPr lang="et-EE" sz="1600" b="1" kern="1200" dirty="0" smtClean="0">
              <a:latin typeface="+mj-lt"/>
            </a:rPr>
            <a:t>õppijatele. </a:t>
          </a:r>
          <a:r>
            <a:rPr lang="et-EE" sz="1600" b="0" kern="1200" dirty="0" smtClean="0">
              <a:latin typeface="+mj-lt"/>
            </a:rPr>
            <a:t> </a:t>
          </a:r>
        </a:p>
      </dsp:txBody>
      <dsp:txXfrm>
        <a:off x="4214481" y="110036"/>
        <a:ext cx="2871549" cy="1221837"/>
      </dsp:txXfrm>
    </dsp:sp>
    <dsp:sp modelId="{7B72AB52-8017-4BD7-97FA-A05D12F5653B}">
      <dsp:nvSpPr>
        <dsp:cNvPr id="0" name=""/>
        <dsp:cNvSpPr/>
      </dsp:nvSpPr>
      <dsp:spPr>
        <a:xfrm rot="20228730">
          <a:off x="5389831" y="3021976"/>
          <a:ext cx="1674484" cy="653839"/>
        </a:xfrm>
        <a:prstGeom prst="leftArrow">
          <a:avLst>
            <a:gd name="adj1" fmla="val 60000"/>
            <a:gd name="adj2" fmla="val 50000"/>
          </a:avLst>
        </a:prstGeom>
        <a:solidFill>
          <a:schemeClr val="bg2">
            <a:lumMod val="90000"/>
          </a:schemeClr>
        </a:solidFill>
        <a:ln>
          <a:solidFill>
            <a:schemeClr val="bg2">
              <a:lumMod val="50000"/>
            </a:schemeClr>
          </a:solidFill>
        </a:ln>
        <a:effectLst/>
      </dsp:spPr>
      <dsp:style>
        <a:lnRef idx="0">
          <a:scrgbClr r="0" g="0" b="0"/>
        </a:lnRef>
        <a:fillRef idx="1">
          <a:scrgbClr r="0" g="0" b="0"/>
        </a:fillRef>
        <a:effectRef idx="0">
          <a:scrgbClr r="0" g="0" b="0"/>
        </a:effectRef>
        <a:fontRef idx="minor">
          <a:schemeClr val="lt1"/>
        </a:fontRef>
      </dsp:style>
    </dsp:sp>
    <dsp:sp modelId="{9D040DA7-82C0-40FE-ADF6-9E15A0575620}">
      <dsp:nvSpPr>
        <dsp:cNvPr id="0" name=""/>
        <dsp:cNvSpPr/>
      </dsp:nvSpPr>
      <dsp:spPr>
        <a:xfrm>
          <a:off x="6275993" y="1668752"/>
          <a:ext cx="2189731" cy="2998875"/>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ts val="0"/>
            </a:spcAft>
          </a:pPr>
          <a:r>
            <a:rPr lang="et-EE" sz="1600" b="1" kern="1200" dirty="0" smtClean="0">
              <a:solidFill>
                <a:schemeClr val="accent6"/>
              </a:solidFill>
              <a:latin typeface="+mj-lt"/>
            </a:rPr>
            <a:t>TÖÖTUKASSA </a:t>
          </a:r>
          <a:r>
            <a:rPr lang="et-EE" sz="1600" b="1" kern="1200" dirty="0" smtClean="0">
              <a:latin typeface="+mj-lt"/>
            </a:rPr>
            <a:t>TÖÖLESAAMIST ja TÖÖTAMIST TOETAVAD TEENUSED </a:t>
          </a:r>
        </a:p>
        <a:p>
          <a:pPr lvl="0" algn="ctr" defTabSz="711200">
            <a:lnSpc>
              <a:spcPct val="90000"/>
            </a:lnSpc>
            <a:spcBef>
              <a:spcPct val="0"/>
            </a:spcBef>
            <a:spcAft>
              <a:spcPts val="0"/>
            </a:spcAft>
          </a:pPr>
          <a:r>
            <a:rPr lang="et-EE" sz="1600" b="0" i="0" kern="1200" dirty="0" smtClean="0">
              <a:latin typeface="+mj-lt"/>
            </a:rPr>
            <a:t>osalise töövõimega inimestele: </a:t>
          </a:r>
        </a:p>
        <a:p>
          <a:pPr lvl="0" algn="ctr" defTabSz="711200">
            <a:lnSpc>
              <a:spcPct val="90000"/>
            </a:lnSpc>
            <a:spcBef>
              <a:spcPct val="0"/>
            </a:spcBef>
            <a:spcAft>
              <a:spcPts val="0"/>
            </a:spcAft>
          </a:pPr>
          <a:r>
            <a:rPr lang="et-EE" sz="1600" b="0" i="1" kern="1200" dirty="0" smtClean="0">
              <a:latin typeface="+mj-lt"/>
            </a:rPr>
            <a:t>tööturuteenused, sh tööalane rehabilitatsioon, abivahendid tööks,  tugiisikuga töötamine või (ajutine) kaitstud töö</a:t>
          </a:r>
          <a:endParaRPr lang="et-EE" sz="1600" b="0" i="0" kern="1200" dirty="0" smtClean="0">
            <a:latin typeface="+mj-lt"/>
          </a:endParaRPr>
        </a:p>
      </dsp:txBody>
      <dsp:txXfrm>
        <a:off x="6340128" y="1732887"/>
        <a:ext cx="2061461" cy="287060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D52BCD5-1AF9-4C4B-AA77-11699C7FEC20}" type="datetimeFigureOut">
              <a:rPr lang="et-EE" smtClean="0"/>
              <a:t>20/02/15</a:t>
            </a:fld>
            <a:endParaRPr lang="et-EE"/>
          </a:p>
        </p:txBody>
      </p:sp>
      <p:sp>
        <p:nvSpPr>
          <p:cNvPr id="4" name="Jaluse kohatäid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6EF6163-30DA-4998-8FF0-6985EEA3590C}" type="slidenum">
              <a:rPr lang="et-EE" smtClean="0"/>
              <a:t>‹#›</a:t>
            </a:fld>
            <a:endParaRPr lang="et-EE"/>
          </a:p>
        </p:txBody>
      </p:sp>
    </p:spTree>
    <p:extLst>
      <p:ext uri="{BB962C8B-B14F-4D97-AF65-F5344CB8AC3E}">
        <p14:creationId xmlns:p14="http://schemas.microsoft.com/office/powerpoint/2010/main" val="229278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A957F70-7C3B-470A-92E9-CDB0A8DAA0DD}" type="datetimeFigureOut">
              <a:rPr lang="et-EE" smtClean="0"/>
              <a:t>20/02/15</a:t>
            </a:fld>
            <a:endParaRPr lang="et-EE"/>
          </a:p>
        </p:txBody>
      </p:sp>
      <p:sp>
        <p:nvSpPr>
          <p:cNvPr id="4" name="Slaidi pildi kohatä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6FC2F81-0723-404B-9172-56E25D2D1237}" type="slidenum">
              <a:rPr lang="et-EE" smtClean="0"/>
              <a:t>‹#›</a:t>
            </a:fld>
            <a:endParaRPr lang="et-EE"/>
          </a:p>
        </p:txBody>
      </p:sp>
    </p:spTree>
    <p:extLst>
      <p:ext uri="{BB962C8B-B14F-4D97-AF65-F5344CB8AC3E}">
        <p14:creationId xmlns:p14="http://schemas.microsoft.com/office/powerpoint/2010/main" val="351674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aidi pildi kohatä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Märkmete kohatäid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t-EE" altLang="et-EE" dirty="0" smtClean="0"/>
          </a:p>
        </p:txBody>
      </p:sp>
      <p:sp>
        <p:nvSpPr>
          <p:cNvPr id="35844" name="Slaidinumbri kohatä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CB3B25-8DB2-4BC5-BE08-00C589F1F99E}" type="slidenum">
              <a:rPr lang="et-EE" altLang="et-EE" smtClean="0"/>
              <a:pPr eaLnBrk="1" hangingPunct="1"/>
              <a:t>1</a:t>
            </a:fld>
            <a:endParaRPr lang="et-EE" altLang="et-E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10</a:t>
            </a:fld>
            <a:endParaRPr lang="et-EE"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11</a:t>
            </a:fld>
            <a:endParaRPr lang="et-EE"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smtClean="0">
              <a:solidFill>
                <a:schemeClr val="tx1"/>
              </a:solidFill>
            </a:endParaRPr>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12</a:t>
            </a:fld>
            <a:endParaRPr lang="et-E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smtClean="0"/>
          </a:p>
        </p:txBody>
      </p:sp>
      <p:sp>
        <p:nvSpPr>
          <p:cNvPr id="4" name="Slide Number Placeholder 3"/>
          <p:cNvSpPr>
            <a:spLocks noGrp="1"/>
          </p:cNvSpPr>
          <p:nvPr>
            <p:ph type="sldNum" sz="quarter" idx="10"/>
          </p:nvPr>
        </p:nvSpPr>
        <p:spPr/>
        <p:txBody>
          <a:bodyPr/>
          <a:lstStyle/>
          <a:p>
            <a:pPr>
              <a:defRPr/>
            </a:pPr>
            <a:fld id="{BEDAB6B1-5EC3-4454-B54C-54EEBAF5A336}" type="slidenum">
              <a:rPr lang="et-EE" smtClean="0"/>
              <a:pPr>
                <a:defRPr/>
              </a:pPr>
              <a:t>13</a:t>
            </a:fld>
            <a:endParaRPr lang="et-EE" dirty="0"/>
          </a:p>
        </p:txBody>
      </p:sp>
    </p:spTree>
    <p:extLst>
      <p:ext uri="{BB962C8B-B14F-4D97-AF65-F5344CB8AC3E}">
        <p14:creationId xmlns:p14="http://schemas.microsoft.com/office/powerpoint/2010/main" val="1917680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EDAB6B1-5EC3-4454-B54C-54EEBAF5A336}" type="slidenum">
              <a:rPr lang="et-EE" smtClean="0"/>
              <a:pPr>
                <a:defRPr/>
              </a:pPr>
              <a:t>14</a:t>
            </a:fld>
            <a:endParaRPr lang="et-EE" dirty="0"/>
          </a:p>
        </p:txBody>
      </p:sp>
    </p:spTree>
    <p:extLst>
      <p:ext uri="{BB962C8B-B14F-4D97-AF65-F5344CB8AC3E}">
        <p14:creationId xmlns:p14="http://schemas.microsoft.com/office/powerpoint/2010/main" val="3393264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smtClean="0">
              <a:solidFill>
                <a:schemeClr val="tx1"/>
              </a:solidFill>
            </a:endParaRPr>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15</a:t>
            </a:fld>
            <a:endParaRPr lang="et-EE"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400" kern="1200" dirty="0" smtClean="0">
                <a:solidFill>
                  <a:schemeClr val="tx1"/>
                </a:solidFill>
                <a:effectLst/>
                <a:latin typeface="+mn-lt"/>
                <a:ea typeface="+mn-ea"/>
                <a:cs typeface="+mn-cs"/>
              </a:rPr>
              <a:t>Ühikuhinna arvutamisel on lähtutud tänastest taksohindadest üle Eesti. Arvestatud on takso kilomeetrihinnaga (keskmine 0,62 eurot), sõidualustustasuga (keskmine 2,3 eurot) ning lisaks ka puudega inimese teenindamise lisatasuga (3,2 eurot). Sõidualustustasu ja puudega inimese teenindamise tasu on taandatud kilomeetrihinda arvestades võimalikku töökoha kaugust elukohast. Hindamaks, kui kaugele inimesed tööl hakkavad käima, on kasutatud Eesti Töötukassa poolt pakutava tööpraktika teenusel osalenute andmeid. Tööpraktika 2013. aastal lõpetanud käisid praktikal keskmiselt 13,43 kilomeetri kaugusel elukohast. Nendel andmetel kujunes kilomeetrihinnaks 1,03 eurot. Lõpliku ühikuhinna puhul on arvestatud inimeste omaosalusega 0,10 </a:t>
            </a:r>
            <a:r>
              <a:rPr lang="et-EE" sz="1400" kern="1200" dirty="0" err="1" smtClean="0">
                <a:solidFill>
                  <a:schemeClr val="tx1"/>
                </a:solidFill>
                <a:effectLst/>
                <a:latin typeface="+mn-lt"/>
                <a:ea typeface="+mn-ea"/>
                <a:cs typeface="+mn-cs"/>
              </a:rPr>
              <a:t>eurot/km</a:t>
            </a:r>
            <a:r>
              <a:rPr lang="et-EE" sz="1400" kern="1200" dirty="0" smtClean="0">
                <a:solidFill>
                  <a:schemeClr val="tx1"/>
                </a:solidFill>
                <a:effectLst/>
                <a:latin typeface="+mn-lt"/>
                <a:ea typeface="+mn-ea"/>
                <a:cs typeface="+mn-cs"/>
              </a:rPr>
              <a:t>, mis on sõidukilomeetri hind tänasele kliendirühmale. Seega on osalise töövõimega inimeste sõidutoetuse suurus 0,93 </a:t>
            </a:r>
            <a:r>
              <a:rPr lang="et-EE" sz="1400" kern="1200" dirty="0" err="1" smtClean="0">
                <a:solidFill>
                  <a:schemeClr val="tx1"/>
                </a:solidFill>
                <a:effectLst/>
                <a:latin typeface="+mn-lt"/>
                <a:ea typeface="+mn-ea"/>
                <a:cs typeface="+mn-cs"/>
              </a:rPr>
              <a:t>eurot/km</a:t>
            </a:r>
            <a:r>
              <a:rPr lang="et-EE" sz="1400" kern="1200" dirty="0" smtClean="0">
                <a:solidFill>
                  <a:schemeClr val="tx1"/>
                </a:solidFill>
                <a:effectLst/>
                <a:latin typeface="+mn-lt"/>
                <a:ea typeface="+mn-ea"/>
                <a:cs typeface="+mn-cs"/>
              </a:rPr>
              <a:t>, koos käibemaksuga 1,12 </a:t>
            </a:r>
            <a:r>
              <a:rPr lang="et-EE" sz="1400" kern="1200" dirty="0" err="1" smtClean="0">
                <a:solidFill>
                  <a:schemeClr val="tx1"/>
                </a:solidFill>
                <a:effectLst/>
                <a:latin typeface="+mn-lt"/>
                <a:ea typeface="+mn-ea"/>
                <a:cs typeface="+mn-cs"/>
              </a:rPr>
              <a:t>eurot/km</a:t>
            </a:r>
            <a:r>
              <a:rPr lang="et-EE" sz="14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400" dirty="0" smtClean="0"/>
          </a:p>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16</a:t>
            </a:fld>
            <a:endParaRPr lang="et-EE"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aseline="0" dirty="0" smtClean="0"/>
              <a:t>Pildil sama värviskeem, mis eelmisel: rohelised olemasolevad teenused, kollased olemasolevad, aga muutmisel, punased uued teenused. Teenused on lahti kirjutatud eraldi tabelis – mis on ja kuidas saab. </a:t>
            </a:r>
            <a:r>
              <a:rPr lang="et-EE" b="1" baseline="0" dirty="0" smtClean="0"/>
              <a:t>Kõiki neid teenuseid, v.a. palgatoetust, saavad kasutada ka riigiasutused.</a:t>
            </a:r>
          </a:p>
          <a:p>
            <a:r>
              <a:rPr lang="et-EE" dirty="0" smtClean="0"/>
              <a:t>Palgatoetust võib taotleda füüsiline isik, eraõiguslik juriidiline isik ja kohaliku omavalitsuse üksuse asutus.</a:t>
            </a:r>
          </a:p>
          <a:p>
            <a:endParaRPr lang="et-EE" baseline="0" dirty="0" smtClean="0"/>
          </a:p>
          <a:p>
            <a:r>
              <a:rPr lang="et-EE" baseline="0" dirty="0" smtClean="0"/>
              <a:t>Töötukassa ja tööandjate koostööst üldiselt rääkides võib välja tuua:</a:t>
            </a:r>
          </a:p>
          <a:p>
            <a:pPr lvl="0"/>
            <a:r>
              <a:rPr lang="et-EE" sz="1200" kern="1200" dirty="0" smtClean="0">
                <a:solidFill>
                  <a:schemeClr val="tx1"/>
                </a:solidFill>
                <a:effectLst/>
                <a:latin typeface="+mn-lt"/>
                <a:ea typeface="+mn-ea"/>
                <a:cs typeface="+mn-cs"/>
              </a:rPr>
              <a:t>1) </a:t>
            </a:r>
            <a:r>
              <a:rPr lang="en-GB" sz="1200" kern="1200" dirty="0" smtClean="0">
                <a:solidFill>
                  <a:schemeClr val="tx1"/>
                </a:solidFill>
                <a:effectLst/>
                <a:latin typeface="+mn-lt"/>
                <a:ea typeface="+mn-ea"/>
                <a:cs typeface="+mn-cs"/>
              </a:rPr>
              <a:t>Töötukassa kaudu vahendatakse ligikaudu pooled kõikidest Eesti majanduse vakantsidest, mis näitab tööandjate usaldust töötukassa </a:t>
            </a:r>
            <a:r>
              <a:rPr lang="en-GB" sz="1200" kern="1200" dirty="0" err="1" smtClean="0">
                <a:solidFill>
                  <a:schemeClr val="tx1"/>
                </a:solidFill>
                <a:effectLst/>
                <a:latin typeface="+mn-lt"/>
                <a:ea typeface="+mn-ea"/>
                <a:cs typeface="+mn-cs"/>
              </a:rPr>
              <a:t>vastu</a:t>
            </a:r>
            <a:r>
              <a:rPr lang="en-GB" sz="1200" kern="1200" dirty="0" smtClean="0">
                <a:solidFill>
                  <a:schemeClr val="tx1"/>
                </a:solidFill>
                <a:effectLst/>
                <a:latin typeface="+mn-lt"/>
                <a:ea typeface="+mn-ea"/>
                <a:cs typeface="+mn-cs"/>
              </a:rPr>
              <a:t>.</a:t>
            </a:r>
            <a:endParaRPr lang="et-EE" sz="1200" kern="1200" dirty="0" smtClean="0">
              <a:solidFill>
                <a:schemeClr val="tx1"/>
              </a:solidFill>
              <a:effectLst/>
              <a:latin typeface="+mn-lt"/>
              <a:ea typeface="+mn-ea"/>
              <a:cs typeface="+mn-cs"/>
            </a:endParaRPr>
          </a:p>
          <a:p>
            <a:r>
              <a:rPr lang="et-EE" sz="1200" i="0" kern="1200" dirty="0" smtClean="0">
                <a:solidFill>
                  <a:schemeClr val="tx1"/>
                </a:solidFill>
                <a:effectLst/>
                <a:latin typeface="+mn-lt"/>
                <a:ea typeface="+mn-ea"/>
                <a:cs typeface="+mn-cs"/>
              </a:rPr>
              <a:t>2) Töötukassa pakub tööandjatele töövahendust koos täiendavate teenustega, mis aitavad tööjõudu tööks ette valmistada (nt tööpraktika, tööturukoolitus) või vähendavad töötaja töölevõtmisega seotud riske ja kulusid (nt palgatoetus ja koolituskulu hüvitamine pikaajalise töötu puhul, töökoha kohandamine puudega töötajale). Töötukassa on muuhulgas koostöös tööandjate ja koolitajatega ette valmistanud ja tellinud koolitusi, et valmistada tööjõudu ette konkreetsele tööandjatele ja lähtuvalt nende vajadustest.</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i="0" kern="1200" dirty="0" smtClean="0">
                <a:solidFill>
                  <a:schemeClr val="tx1"/>
                </a:solidFill>
                <a:effectLst/>
                <a:latin typeface="+mn-lt"/>
                <a:ea typeface="+mn-ea"/>
                <a:cs typeface="+mn-cs"/>
              </a:rPr>
              <a:t>3) </a:t>
            </a:r>
            <a:r>
              <a:rPr lang="et-EE" sz="1200" kern="1200" dirty="0" smtClean="0">
                <a:solidFill>
                  <a:schemeClr val="tx1"/>
                </a:solidFill>
                <a:effectLst/>
                <a:latin typeface="+mn-lt"/>
                <a:ea typeface="+mn-ea"/>
                <a:cs typeface="+mn-cs"/>
              </a:rPr>
              <a:t>Töötukassa korraldab regulaarselt üle Eesti </a:t>
            </a:r>
            <a:r>
              <a:rPr lang="et-EE" sz="1200" b="1" kern="1200" dirty="0" smtClean="0">
                <a:solidFill>
                  <a:schemeClr val="tx1"/>
                </a:solidFill>
                <a:effectLst/>
                <a:latin typeface="+mn-lt"/>
                <a:ea typeface="+mn-ea"/>
                <a:cs typeface="+mn-cs"/>
              </a:rPr>
              <a:t>teabepäevi ja ümarlaudu tööandjatele</a:t>
            </a:r>
            <a:r>
              <a:rPr lang="et-EE" sz="1200" kern="1200" dirty="0" smtClean="0">
                <a:solidFill>
                  <a:schemeClr val="tx1"/>
                </a:solidFill>
                <a:effectLst/>
                <a:latin typeface="+mn-lt"/>
                <a:ea typeface="+mn-ea"/>
                <a:cs typeface="+mn-cs"/>
              </a:rPr>
              <a:t>, kus teavitatakse tööandjaid töötukassa võimalustest ning küsitakse tööandjatelt tagasisidet nende vajaduste  ja ootuste kohta. Lisaks toimuvad töötukassa osakondades </a:t>
            </a:r>
            <a:r>
              <a:rPr lang="et-EE" sz="1200" b="1" kern="1200" dirty="0" smtClean="0">
                <a:solidFill>
                  <a:schemeClr val="tx1"/>
                </a:solidFill>
                <a:effectLst/>
                <a:latin typeface="+mn-lt"/>
                <a:ea typeface="+mn-ea"/>
                <a:cs typeface="+mn-cs"/>
              </a:rPr>
              <a:t>tööandjate infotunnid</a:t>
            </a:r>
            <a:r>
              <a:rPr lang="et-EE" sz="1200" kern="1200" dirty="0" smtClean="0">
                <a:solidFill>
                  <a:schemeClr val="tx1"/>
                </a:solidFill>
                <a:effectLst/>
                <a:latin typeface="+mn-lt"/>
                <a:ea typeface="+mn-ea"/>
                <a:cs typeface="+mn-cs"/>
              </a:rPr>
              <a:t> ja töötukassa töötajad </a:t>
            </a:r>
            <a:r>
              <a:rPr lang="et-EE" sz="1200" b="1" kern="1200" dirty="0" smtClean="0">
                <a:solidFill>
                  <a:schemeClr val="tx1"/>
                </a:solidFill>
                <a:effectLst/>
                <a:latin typeface="+mn-lt"/>
                <a:ea typeface="+mn-ea"/>
                <a:cs typeface="+mn-cs"/>
              </a:rPr>
              <a:t>külastavad tööandjaid</a:t>
            </a:r>
            <a:r>
              <a:rPr lang="et-EE" sz="1200" kern="1200" dirty="0" smtClean="0">
                <a:solidFill>
                  <a:schemeClr val="tx1"/>
                </a:solidFill>
                <a:effectLst/>
                <a:latin typeface="+mn-lt"/>
                <a:ea typeface="+mn-ea"/>
                <a:cs typeface="+mn-cs"/>
              </a:rPr>
              <a:t>. Töötukassa teenuseid tutvustatakse tööandjatele maakondlikel ettevõtluspäevadel ning karjääri- ja töömessidel ning kohalikke tööandjaid kaasatakse mobiilse nõustamise raames kohtumistele tööotsijatega.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4) Töötukassa korraldab ka ise </a:t>
            </a:r>
            <a:r>
              <a:rPr lang="et-EE" sz="1200" b="1" kern="1200" dirty="0" smtClean="0">
                <a:solidFill>
                  <a:schemeClr val="tx1"/>
                </a:solidFill>
                <a:effectLst/>
                <a:latin typeface="+mn-lt"/>
                <a:ea typeface="+mn-ea"/>
                <a:cs typeface="+mn-cs"/>
              </a:rPr>
              <a:t>töömesse</a:t>
            </a:r>
            <a:r>
              <a:rPr lang="et-EE" sz="1200" kern="1200" dirty="0" smtClean="0">
                <a:solidFill>
                  <a:schemeClr val="tx1"/>
                </a:solidFill>
                <a:effectLst/>
                <a:latin typeface="+mn-lt"/>
                <a:ea typeface="+mn-ea"/>
                <a:cs typeface="+mn-cs"/>
              </a:rPr>
              <a:t>, et tööotsijaid ja tööandjaid kokku viia ning ühtlasi tutvustada töötukassa teenuseid. 2014 on toimunud 10 töömessi, kus on osalenud tublisti üle 10 000 tööotsija ja rohkem</a:t>
            </a:r>
            <a:r>
              <a:rPr lang="et-EE" sz="1200" kern="1200" baseline="0" dirty="0" smtClean="0">
                <a:solidFill>
                  <a:schemeClr val="tx1"/>
                </a:solidFill>
                <a:effectLst/>
                <a:latin typeface="+mn-lt"/>
                <a:ea typeface="+mn-ea"/>
                <a:cs typeface="+mn-cs"/>
              </a:rPr>
              <a:t> kui paarsada tööandjat.</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baseline="0" dirty="0" smtClean="0">
                <a:solidFill>
                  <a:schemeClr val="tx1"/>
                </a:solidFill>
                <a:effectLst/>
                <a:latin typeface="+mn-lt"/>
                <a:ea typeface="+mn-ea"/>
                <a:cs typeface="+mn-cs"/>
              </a:rPr>
              <a:t>5) </a:t>
            </a:r>
            <a:r>
              <a:rPr lang="et-EE" dirty="0" smtClean="0">
                <a:effectLst/>
              </a:rPr>
              <a:t>2012. aastal alustas töötukassa </a:t>
            </a:r>
            <a:r>
              <a:rPr lang="et-EE" b="1" dirty="0" smtClean="0">
                <a:effectLst/>
              </a:rPr>
              <a:t>koostöölepete sõlmimist</a:t>
            </a:r>
            <a:r>
              <a:rPr lang="et-EE" dirty="0" smtClean="0">
                <a:effectLst/>
              </a:rPr>
              <a:t> ettevõtetega, kellega meil on olnud pikaajaline ja mitmekülgne koostöö. Koostööleppe partnerites näeme olulisi kaasarääkijaid, kes aitavad meie poolt pakutavatel tööturuteenustel parimal moel vastata tööturu ootustele. Koostööpartnerid on meile toeks tööpraktika korraldamisel, et tagada töötajate väljaõpe täna kehtivate ja vajaminevate oskuste tasandil. Töötukassa saab omalt poolt partnereid igakülgselt toetada vabade töökohtade täitmisel ning võimaldada tööandjatel oma ettevõttes töötamise võimalusi meie klientidele tutvustada. Meie eesmärk on jõuda koostöölepeteni kõigi põhivaldkondade suurte ettevõtetega. Praeguseks oleme koostöölepped sõlminud AS G4S-iga, AS ISS Eestiga, AS HK Scan Estoniaga (endine Rakvere </a:t>
            </a:r>
            <a:r>
              <a:rPr lang="et-EE" dirty="0" err="1" smtClean="0">
                <a:effectLst/>
              </a:rPr>
              <a:t>Lihakombinaat/Tallegg/EKSEKO</a:t>
            </a:r>
            <a:r>
              <a:rPr lang="et-EE" dirty="0" smtClean="0">
                <a:effectLst/>
              </a:rPr>
              <a:t>), AS EE Narva Elektrijaamadega, AS Hoolekandeteenustega, AS Sanatoorium Tervisega, OÜ Kontaktikeskusega, AS Selveriga, SA Tartu Ülikooli Kliinikumiga, Tallink Taksoga ja AS Omnivaga (endine Eesti Post).  </a:t>
            </a:r>
            <a:endParaRPr lang="et-E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 </a:t>
            </a:r>
          </a:p>
          <a:p>
            <a:r>
              <a:rPr lang="et-EE" sz="1200" i="0" kern="1200" dirty="0" smtClean="0">
                <a:solidFill>
                  <a:schemeClr val="tx1"/>
                </a:solidFill>
                <a:effectLst/>
                <a:latin typeface="+mn-lt"/>
                <a:ea typeface="+mn-ea"/>
                <a:cs typeface="+mn-cs"/>
              </a:rPr>
              <a:t> </a:t>
            </a:r>
            <a:endParaRPr lang="et-EE" i="0" baseline="0" dirty="0" smtClean="0"/>
          </a:p>
          <a:p>
            <a:r>
              <a:rPr lang="et-EE" baseline="0" dirty="0" smtClean="0"/>
              <a:t>    </a:t>
            </a:r>
            <a:endParaRPr lang="et-EE" dirty="0"/>
          </a:p>
        </p:txBody>
      </p:sp>
      <p:sp>
        <p:nvSpPr>
          <p:cNvPr id="4" name="Slaidinumbri kohatäide 3"/>
          <p:cNvSpPr>
            <a:spLocks noGrp="1"/>
          </p:cNvSpPr>
          <p:nvPr>
            <p:ph type="sldNum" sz="quarter" idx="10"/>
          </p:nvPr>
        </p:nvSpPr>
        <p:spPr/>
        <p:txBody>
          <a:bodyPr/>
          <a:lstStyle/>
          <a:p>
            <a:pPr>
              <a:defRPr/>
            </a:pPr>
            <a:fld id="{45EE78ED-0E13-4194-B656-DF6471D0DD63}" type="slidenum">
              <a:rPr lang="et-EE" smtClean="0"/>
              <a:pPr>
                <a:defRPr/>
              </a:pPr>
              <a:t>17</a:t>
            </a:fld>
            <a:endParaRPr lang="et-EE" dirty="0"/>
          </a:p>
        </p:txBody>
      </p:sp>
    </p:spTree>
    <p:extLst>
      <p:ext uri="{BB962C8B-B14F-4D97-AF65-F5344CB8AC3E}">
        <p14:creationId xmlns:p14="http://schemas.microsoft.com/office/powerpoint/2010/main" val="1691231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aidi pildi kohatäide 1"/>
          <p:cNvSpPr>
            <a:spLocks noGrp="1" noRot="1" noChangeAspect="1" noTextEdit="1"/>
          </p:cNvSpPr>
          <p:nvPr>
            <p:ph type="sldImg"/>
          </p:nvPr>
        </p:nvSpPr>
        <p:spPr bwMode="auto">
          <a:noFill/>
          <a:ln>
            <a:solidFill>
              <a:srgbClr val="000000"/>
            </a:solidFill>
            <a:miter lim="800000"/>
            <a:headEnd/>
            <a:tailEnd/>
          </a:ln>
        </p:spPr>
      </p:sp>
      <p:sp>
        <p:nvSpPr>
          <p:cNvPr id="17410" name="Märkmete kohatäide 2"/>
          <p:cNvSpPr>
            <a:spLocks noGrp="1"/>
          </p:cNvSpPr>
          <p:nvPr>
            <p:ph type="body" idx="1"/>
          </p:nvPr>
        </p:nvSpPr>
        <p:spPr>
          <a:noFill/>
          <a:ln/>
        </p:spPr>
        <p:txBody>
          <a:bodyPr/>
          <a:lstStyle/>
          <a:p>
            <a:endParaRPr lang="en-US" dirty="0" smtClean="0"/>
          </a:p>
        </p:txBody>
      </p:sp>
      <p:sp>
        <p:nvSpPr>
          <p:cNvPr id="17411" name="Slaidinumbri kohatäide 3"/>
          <p:cNvSpPr>
            <a:spLocks noGrp="1"/>
          </p:cNvSpPr>
          <p:nvPr>
            <p:ph type="sldNum" sz="quarter" idx="5"/>
          </p:nvPr>
        </p:nvSpPr>
        <p:spPr>
          <a:noFill/>
        </p:spPr>
        <p:txBody>
          <a:bodyPr/>
          <a:lstStyle/>
          <a:p>
            <a:pPr defTabSz="919476"/>
            <a:fld id="{576BABFA-84C8-419E-AECB-02C26F389CB3}" type="slidenum">
              <a:rPr lang="et-EE" smtClean="0"/>
              <a:pPr defTabSz="919476"/>
              <a:t>18</a:t>
            </a:fld>
            <a:endParaRPr lang="et-EE" dirty="0" smtClean="0"/>
          </a:p>
        </p:txBody>
      </p:sp>
      <p:sp>
        <p:nvSpPr>
          <p:cNvPr id="2" name="Kuupäeva kohatäide 1"/>
          <p:cNvSpPr>
            <a:spLocks noGrp="1"/>
          </p:cNvSpPr>
          <p:nvPr>
            <p:ph type="dt" idx="10"/>
          </p:nvPr>
        </p:nvSpPr>
        <p:spPr/>
        <p:txBody>
          <a:bodyPr/>
          <a:lstStyle/>
          <a:p>
            <a:pPr>
              <a:defRPr/>
            </a:pPr>
            <a:endParaRPr lang="et-E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0" indent="0" algn="just" eaLnBrk="1" hangingPunct="1">
              <a:buNone/>
              <a:defRPr/>
            </a:pPr>
            <a:r>
              <a:rPr lang="et-EE" sz="1200" b="1" dirty="0" smtClean="0">
                <a:solidFill>
                  <a:srgbClr val="FF0000"/>
                </a:solidFill>
                <a:latin typeface="+mn-lt"/>
              </a:rPr>
              <a:t>TÄNANE</a:t>
            </a:r>
            <a:r>
              <a:rPr lang="et-EE" sz="1200" b="1" baseline="0" dirty="0" smtClean="0">
                <a:solidFill>
                  <a:srgbClr val="FF0000"/>
                </a:solidFill>
                <a:latin typeface="+mn-lt"/>
              </a:rPr>
              <a:t> PÜSIVA TÖÖVÕIMETUSE SÜSTEEM: </a:t>
            </a:r>
            <a:endParaRPr lang="et-EE" sz="1200" b="1" dirty="0" smtClean="0">
              <a:solidFill>
                <a:srgbClr val="FF0000"/>
              </a:solidFill>
              <a:latin typeface="+mn-lt"/>
            </a:endParaRPr>
          </a:p>
          <a:p>
            <a:endParaRPr lang="et-EE" sz="1200" b="1" kern="1200" dirty="0" smtClean="0">
              <a:solidFill>
                <a:schemeClr val="tx1"/>
              </a:solidFill>
              <a:effectLst/>
              <a:latin typeface="+mn-lt"/>
              <a:ea typeface="+mn-ea"/>
              <a:cs typeface="+mn-cs"/>
            </a:endParaRPr>
          </a:p>
          <a:p>
            <a:r>
              <a:rPr lang="et-EE" sz="1200" b="1" kern="1200" dirty="0" smtClean="0">
                <a:solidFill>
                  <a:schemeClr val="tx1"/>
                </a:solidFill>
                <a:effectLst/>
                <a:latin typeface="+mn-lt"/>
                <a:ea typeface="+mn-ea"/>
                <a:cs typeface="+mn-cs"/>
              </a:rPr>
              <a:t>Püsiv töövõimetus</a:t>
            </a:r>
            <a:r>
              <a:rPr lang="et-EE" sz="1200" kern="1200" dirty="0" smtClean="0">
                <a:solidFill>
                  <a:schemeClr val="tx1"/>
                </a:solidFill>
                <a:effectLst/>
                <a:latin typeface="+mn-lt"/>
                <a:ea typeface="+mn-ea"/>
                <a:cs typeface="+mn-cs"/>
              </a:rPr>
              <a:t> (nimetatakse ka töövõimekaoks) on haiguse või vigastustest põhjustatud funktsioonihäire ning eristatakse täielikku ja osalist töövõimetust:</a:t>
            </a:r>
            <a:endParaRPr lang="en-US" sz="1200" kern="1200" dirty="0" smtClean="0">
              <a:solidFill>
                <a:schemeClr val="tx1"/>
              </a:solidFill>
              <a:effectLst/>
              <a:latin typeface="+mn-lt"/>
              <a:ea typeface="+mn-ea"/>
              <a:cs typeface="+mn-cs"/>
            </a:endParaRPr>
          </a:p>
          <a:p>
            <a:pPr lvl="0"/>
            <a:r>
              <a:rPr lang="et-EE" sz="1200" kern="1200" dirty="0" smtClean="0">
                <a:solidFill>
                  <a:schemeClr val="tx1"/>
                </a:solidFill>
                <a:effectLst/>
                <a:latin typeface="+mn-lt"/>
                <a:ea typeface="+mn-ea"/>
                <a:cs typeface="+mn-cs"/>
              </a:rPr>
              <a:t>täielik (100%), kui inimesel esineb haigusest või vigastusest põhjustatud tugevasti väljendunud funktsioonihäire, mille tõttu ta ei ole võimeline tööga elatist teenima;</a:t>
            </a:r>
            <a:endParaRPr lang="en-US" sz="1200" kern="1200" dirty="0" smtClean="0">
              <a:solidFill>
                <a:schemeClr val="tx1"/>
              </a:solidFill>
              <a:effectLst/>
              <a:latin typeface="+mn-lt"/>
              <a:ea typeface="+mn-ea"/>
              <a:cs typeface="+mn-cs"/>
            </a:endParaRPr>
          </a:p>
          <a:p>
            <a:pPr lvl="0"/>
            <a:r>
              <a:rPr lang="et-EE" sz="1200" kern="1200" dirty="0" smtClean="0">
                <a:solidFill>
                  <a:schemeClr val="tx1"/>
                </a:solidFill>
                <a:effectLst/>
                <a:latin typeface="+mn-lt"/>
                <a:ea typeface="+mn-ea"/>
                <a:cs typeface="+mn-cs"/>
              </a:rPr>
              <a:t>osaline (10-90%), kui inimene on võimeline tööga elatist teenima, kuid haigusest või vigastusest põhjustatud funktsioonihäire tõttu ei ole võimeline tegema talle sobivat tööd tööaja üldisele riiklikule normile vastavas mahus. (Sotsiaalkindlustusamet)</a:t>
            </a:r>
            <a:endParaRPr lang="en-US"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Püsiv töövõimetus ulatusega 40-100% annab õiguse taotleda töövõimetuspensioni, alates 2016. aastast ei hinnata enam töövõimetust, vaid töövõimet.</a:t>
            </a:r>
            <a:r>
              <a:rPr lang="et-EE" sz="1200" kern="1200" baseline="0" dirty="0" smtClean="0">
                <a:solidFill>
                  <a:schemeClr val="tx1"/>
                </a:solidFill>
                <a:effectLst/>
                <a:latin typeface="+mn-lt"/>
                <a:ea typeface="+mn-ea"/>
                <a:cs typeface="+mn-cs"/>
              </a:rPr>
              <a:t> </a:t>
            </a:r>
            <a:endParaRPr lang="et-EE" sz="1200" kern="1200" baseline="0" dirty="0" smtClean="0">
              <a:solidFill>
                <a:schemeClr val="tx1"/>
              </a:solidFill>
              <a:latin typeface="+mn-lt"/>
              <a:ea typeface="+mn-ea"/>
              <a:cs typeface="+mn-cs"/>
            </a:endParaRPr>
          </a:p>
          <a:p>
            <a:endParaRPr lang="et-EE" sz="1200" kern="1200" baseline="0" dirty="0" smtClean="0">
              <a:solidFill>
                <a:schemeClr val="tx1"/>
              </a:solidFill>
              <a:latin typeface="+mn-lt"/>
              <a:ea typeface="+mn-ea"/>
              <a:cs typeface="+mn-cs"/>
            </a:endParaRPr>
          </a:p>
          <a:p>
            <a:r>
              <a:rPr lang="et-EE" sz="1200" b="0" kern="1200" dirty="0" smtClean="0">
                <a:solidFill>
                  <a:schemeClr val="tx1"/>
                </a:solidFill>
                <a:effectLst/>
                <a:latin typeface="+mn-lt"/>
                <a:ea typeface="+mn-ea"/>
                <a:cs typeface="+mn-cs"/>
              </a:rPr>
              <a:t>Töövõime kaotuse protsendi võib määrata kestusega </a:t>
            </a:r>
            <a:r>
              <a:rPr lang="et-EE" sz="1200" kern="1200" dirty="0" smtClean="0">
                <a:solidFill>
                  <a:schemeClr val="tx1"/>
                </a:solidFill>
                <a:effectLst/>
                <a:latin typeface="+mn-lt"/>
                <a:ea typeface="+mn-ea"/>
                <a:cs typeface="+mn-cs"/>
              </a:rPr>
              <a:t>6 kuud, 1 aasta, 2 aastat, 3 aastat, 5 aastat või kuni vanaduspensioniikka jõudmiseni (kuid mitte kauem kui 5 aastat).</a:t>
            </a:r>
          </a:p>
          <a:p>
            <a:r>
              <a:rPr lang="et-EE" sz="1200" kern="1200" dirty="0" smtClean="0">
                <a:solidFill>
                  <a:schemeClr val="tx1"/>
                </a:solidFill>
                <a:effectLst/>
                <a:latin typeface="+mn-lt"/>
                <a:ea typeface="+mn-ea"/>
                <a:cs typeface="+mn-cs"/>
              </a:rPr>
              <a:t>Püsiv töövõimetus ulatusega 40-100% annab õiguse taotleda </a:t>
            </a:r>
            <a:r>
              <a:rPr lang="et-EE" sz="1200" b="0" kern="1200" dirty="0" smtClean="0">
                <a:solidFill>
                  <a:schemeClr val="tx1"/>
                </a:solidFill>
                <a:effectLst/>
                <a:latin typeface="+mn-lt"/>
                <a:ea typeface="+mn-ea"/>
                <a:cs typeface="+mn-cs"/>
              </a:rPr>
              <a:t>töövõimetuspensioni</a:t>
            </a:r>
            <a:r>
              <a:rPr lang="et-EE" sz="1200" kern="1200" dirty="0" smtClean="0">
                <a:solidFill>
                  <a:schemeClr val="tx1"/>
                </a:solidFill>
                <a:effectLst/>
                <a:latin typeface="+mn-lt"/>
                <a:ea typeface="+mn-ea"/>
                <a:cs typeface="+mn-cs"/>
              </a:rPr>
              <a:t>.</a:t>
            </a:r>
          </a:p>
          <a:p>
            <a:endParaRPr lang="et-EE" sz="1200" kern="1200" dirty="0" smtClean="0">
              <a:solidFill>
                <a:schemeClr val="tx1"/>
              </a:solidFill>
              <a:effectLst/>
              <a:latin typeface="+mn-lt"/>
              <a:ea typeface="+mn-ea"/>
              <a:cs typeface="+mn-cs"/>
            </a:endParaRPr>
          </a:p>
          <a:p>
            <a:r>
              <a:rPr lang="et-EE" sz="1200" b="0" kern="1200" dirty="0" smtClean="0">
                <a:solidFill>
                  <a:schemeClr val="tx1"/>
                </a:solidFill>
                <a:effectLst/>
                <a:latin typeface="+mn-lt"/>
                <a:ea typeface="+mn-ea"/>
                <a:cs typeface="+mn-cs"/>
              </a:rPr>
              <a:t>UUS TÖÖVÕIME SÜSTEEM</a:t>
            </a:r>
            <a:r>
              <a:rPr lang="et-EE" sz="1200" b="0" kern="1200" baseline="0" dirty="0" smtClean="0">
                <a:solidFill>
                  <a:schemeClr val="tx1"/>
                </a:solidFill>
                <a:effectLst/>
                <a:latin typeface="+mn-lt"/>
                <a:ea typeface="+mn-ea"/>
                <a:cs typeface="+mn-cs"/>
              </a:rPr>
              <a:t> </a:t>
            </a:r>
            <a:r>
              <a:rPr lang="et-EE" sz="1200" b="0" kern="1200" dirty="0" smtClean="0">
                <a:solidFill>
                  <a:schemeClr val="tx1"/>
                </a:solidFill>
                <a:effectLst/>
                <a:latin typeface="+mn-lt"/>
                <a:ea typeface="+mn-ea"/>
                <a:cs typeface="+mn-cs"/>
              </a:rPr>
              <a:t>ALATES 2016</a:t>
            </a:r>
            <a:r>
              <a:rPr lang="et-EE" sz="1200" b="0" kern="1200" baseline="0" dirty="0" smtClean="0">
                <a:solidFill>
                  <a:schemeClr val="tx1"/>
                </a:solidFill>
                <a:effectLst/>
                <a:latin typeface="+mn-lt"/>
                <a:ea typeface="+mn-ea"/>
                <a:cs typeface="+mn-cs"/>
              </a:rPr>
              <a:t>  on neli peamist muudatusvaldkonda:</a:t>
            </a:r>
          </a:p>
          <a:p>
            <a:pPr marL="228600" indent="-228600">
              <a:buAutoNum type="arabicParenR"/>
            </a:pPr>
            <a:r>
              <a:rPr lang="et-EE" sz="1200" b="0" kern="1200" baseline="0" dirty="0" smtClean="0">
                <a:solidFill>
                  <a:schemeClr val="tx1"/>
                </a:solidFill>
                <a:effectLst/>
                <a:latin typeface="+mn-lt"/>
                <a:ea typeface="+mn-ea"/>
                <a:cs typeface="+mn-cs"/>
              </a:rPr>
              <a:t>Töövõimetuse alusel hakatakse hindama töövõimet</a:t>
            </a:r>
          </a:p>
          <a:p>
            <a:pPr marL="228600" indent="-228600">
              <a:buAutoNum type="arabicParenR"/>
            </a:pPr>
            <a:r>
              <a:rPr lang="et-EE" sz="1200" b="0" kern="1200" baseline="0" dirty="0" smtClean="0">
                <a:solidFill>
                  <a:schemeClr val="tx1"/>
                </a:solidFill>
                <a:effectLst/>
                <a:latin typeface="+mn-lt"/>
                <a:ea typeface="+mn-ea"/>
                <a:cs typeface="+mn-cs"/>
              </a:rPr>
              <a:t>Töövõimetuspensioni asemel hakatakse maksma töövõimetoetust</a:t>
            </a:r>
          </a:p>
          <a:p>
            <a:pPr marL="228600" indent="-228600">
              <a:buAutoNum type="arabicParenR"/>
            </a:pPr>
            <a:r>
              <a:rPr lang="et-EE" sz="1200" b="0" kern="1200" baseline="0" dirty="0" smtClean="0">
                <a:solidFill>
                  <a:schemeClr val="tx1"/>
                </a:solidFill>
                <a:effectLst/>
                <a:latin typeface="+mn-lt"/>
                <a:ea typeface="+mn-ea"/>
                <a:cs typeface="+mn-cs"/>
              </a:rPr>
              <a:t>Lisandub aktiivsusnõue osalise töövõimega inimeste puhul. Täna olemasoleva püsiva töövõimetuse süsteemi puhul saab inimene töövõimetuspensioni sõltumata sissetuleku suurusest. Aktiivsusnõuet ei ole puuduva töövõimega inimesel ehk et puuduva töövõimega </a:t>
            </a:r>
            <a:r>
              <a:rPr lang="et-EE" sz="1200" b="1" kern="1200" baseline="0" dirty="0" smtClean="0">
                <a:solidFill>
                  <a:schemeClr val="tx1"/>
                </a:solidFill>
                <a:effectLst/>
                <a:latin typeface="+mn-lt"/>
                <a:ea typeface="+mn-ea"/>
                <a:cs typeface="+mn-cs"/>
              </a:rPr>
              <a:t>inimene saab töövõimetoetust igal juhul, sõltumata, kas ta on aktiivne või mitte</a:t>
            </a:r>
            <a:r>
              <a:rPr lang="et-EE" sz="1200" b="0" kern="1200" baseline="0" dirty="0" smtClean="0">
                <a:solidFill>
                  <a:schemeClr val="tx1"/>
                </a:solidFill>
                <a:effectLst/>
                <a:latin typeface="+mn-lt"/>
                <a:ea typeface="+mn-ea"/>
                <a:cs typeface="+mn-cs"/>
              </a:rPr>
              <a:t>. Kui puuduva töövõimega inimene </a:t>
            </a:r>
            <a:r>
              <a:rPr lang="et-EE" sz="1200" b="1" kern="1200" baseline="0" dirty="0" smtClean="0">
                <a:solidFill>
                  <a:schemeClr val="tx1"/>
                </a:solidFill>
                <a:effectLst/>
                <a:latin typeface="+mn-lt"/>
                <a:ea typeface="+mn-ea"/>
                <a:cs typeface="+mn-cs"/>
              </a:rPr>
              <a:t>soovib, </a:t>
            </a:r>
            <a:r>
              <a:rPr lang="et-EE" sz="1200" b="0" kern="1200" baseline="0" dirty="0" smtClean="0">
                <a:solidFill>
                  <a:schemeClr val="tx1"/>
                </a:solidFill>
                <a:effectLst/>
                <a:latin typeface="+mn-lt"/>
                <a:ea typeface="+mn-ea"/>
                <a:cs typeface="+mn-cs"/>
              </a:rPr>
              <a:t>siis ta loomulikult võib töötada, õppida või registreerida ennast töötuks ja otsida tööd. </a:t>
            </a:r>
          </a:p>
          <a:p>
            <a:pPr marL="228600" indent="-228600">
              <a:buAutoNum type="arabicParenR"/>
            </a:pPr>
            <a:r>
              <a:rPr lang="et-EE" sz="1200" b="0" kern="1200" baseline="0" dirty="0" smtClean="0">
                <a:solidFill>
                  <a:schemeClr val="tx1"/>
                </a:solidFill>
                <a:effectLst/>
                <a:latin typeface="+mn-lt"/>
                <a:ea typeface="+mn-ea"/>
                <a:cs typeface="+mn-cs"/>
              </a:rPr>
              <a:t>Töötukassa valmisolek ja teenuste pakett laieneb töölesaamist ja töötamist toetavate teenuste osas.</a:t>
            </a:r>
            <a:endParaRPr lang="et-EE" sz="1200" b="0" kern="1200" dirty="0" smtClean="0">
              <a:solidFill>
                <a:schemeClr val="tx1"/>
              </a:solidFill>
              <a:effectLst/>
              <a:latin typeface="+mn-lt"/>
              <a:ea typeface="+mn-ea"/>
              <a:cs typeface="+mn-cs"/>
            </a:endParaRPr>
          </a:p>
          <a:p>
            <a:pPr marL="0" indent="0" algn="just" eaLnBrk="1" hangingPunct="1">
              <a:buNone/>
              <a:defRPr/>
            </a:pPr>
            <a:endParaRPr lang="et-EE" sz="1200" b="1" dirty="0" smtClean="0">
              <a:solidFill>
                <a:srgbClr val="FF0000"/>
              </a:solidFill>
              <a:latin typeface="+mn-lt"/>
            </a:endParaRPr>
          </a:p>
        </p:txBody>
      </p:sp>
      <p:sp>
        <p:nvSpPr>
          <p:cNvPr id="4" name="Slaidinumbri kohatäide 3"/>
          <p:cNvSpPr>
            <a:spLocks noGrp="1"/>
          </p:cNvSpPr>
          <p:nvPr>
            <p:ph type="sldNum" sz="quarter" idx="10"/>
          </p:nvPr>
        </p:nvSpPr>
        <p:spPr/>
        <p:txBody>
          <a:bodyPr/>
          <a:lstStyle/>
          <a:p>
            <a:pPr>
              <a:defRPr/>
            </a:pPr>
            <a:fld id="{729DF48E-4A02-494F-8770-F0AB98D639DD}" type="slidenum">
              <a:rPr lang="et-EE" smtClean="0"/>
              <a:pPr>
                <a:defRPr/>
              </a:pPr>
              <a:t>2</a:t>
            </a:fld>
            <a:endParaRPr lang="et-EE" dirty="0"/>
          </a:p>
        </p:txBody>
      </p:sp>
    </p:spTree>
    <p:extLst>
      <p:ext uri="{BB962C8B-B14F-4D97-AF65-F5344CB8AC3E}">
        <p14:creationId xmlns:p14="http://schemas.microsoft.com/office/powerpoint/2010/main" val="1543377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Töötukassa</a:t>
            </a:r>
            <a:r>
              <a:rPr lang="et-EE" baseline="0" dirty="0" smtClean="0"/>
              <a:t> teenused täna ja homme. Vähenenud töövõimega tööotsijad ja nende võimalikud tööandjad saavad nagu kõik töötukassa kliendid kasutada vastavalt vajadusele üldiseid tööturuteenused (nt töövahendus, koolitus, tööpraktika, ettevõtluse alustamise toetus). Lisaks osutatakse vähenenud töövõimega inimestele (nii tööotsijatele kui töötajatele) ja nende tööandjatele täiendavaid teenuseid, mis aitavad vähendada puudest või tervisehäirest tingitud takistusi töötamisel (nt tugiisikuga töötamine, töökoha kohandamine, tööks vajalik abivahend).</a:t>
            </a:r>
          </a:p>
          <a:p>
            <a:endParaRPr lang="et-EE" baseline="0" dirty="0" smtClean="0"/>
          </a:p>
          <a:p>
            <a:r>
              <a:rPr lang="et-EE" baseline="0" dirty="0" smtClean="0"/>
              <a:t>Töövõimereformiga seoses  on vähenenud töövõimega inimestele ja nende tööandjatele tööturumeetmete osutamiseks koostamisel eraldi programm. Programmi alusel hakatakse osutama sihtrühmale nii juba täna olemasolevaid tööturuteenuseid kui uusi teenuseid. </a:t>
            </a:r>
          </a:p>
          <a:p>
            <a:r>
              <a:rPr lang="et-EE" baseline="0" dirty="0" smtClean="0"/>
              <a:t>Pildil </a:t>
            </a:r>
            <a:r>
              <a:rPr lang="et-EE" u="sng" baseline="0" dirty="0" smtClean="0">
                <a:solidFill>
                  <a:schemeClr val="accent3"/>
                </a:solidFill>
              </a:rPr>
              <a:t>rohelised kastid = tänased teenused</a:t>
            </a:r>
            <a:r>
              <a:rPr lang="et-EE" baseline="0" dirty="0" smtClean="0"/>
              <a:t>, mille osutamist jätkatakse ja senistel tingimustel. </a:t>
            </a:r>
            <a:r>
              <a:rPr lang="et-EE" u="sng" baseline="0" dirty="0" smtClean="0"/>
              <a:t>Kollased kastid</a:t>
            </a:r>
            <a:r>
              <a:rPr lang="et-EE" baseline="0" dirty="0" smtClean="0"/>
              <a:t> = tänased teenused, mille osutamise tingimusi on kavas muuta soodsamaks ja paindlikumaks </a:t>
            </a:r>
            <a:r>
              <a:rPr lang="et-EE" i="1" baseline="0" dirty="0" smtClean="0"/>
              <a:t>(nt ettepanekud: palgatoetust makstakse mitte 12 kuud, vaid 6 kuud töötuna arvel olnud vähenenud töövõimega inimese töölerakendamiseks ning toetuse maksmise aega pikendatakse kuuelt kuult ühe aastani; töökoha kohandamise kulu hüvitatakse ka juhul, kui inimene töötab oma kodus ja tööülesannete täitmiseks on vaja eluruumi kohandada; tugiisikuga töötamise teenuse kasutamisel kaotatakse aastane piirang; tööandjale koolituskulu hüvitamise raames hüvitatakse tööandjale ka töötajate koolitusega seotud viipekeele kulud). </a:t>
            </a:r>
            <a:r>
              <a:rPr lang="et-EE" u="sng" baseline="0" dirty="0" smtClean="0"/>
              <a:t>Punased kastid= uued teenused</a:t>
            </a:r>
            <a:r>
              <a:rPr lang="et-EE" baseline="0" dirty="0" smtClean="0"/>
              <a:t>, mille sisustamise ja rakendamise ettevalmistamisega töötukassa praegu tegeleb. </a:t>
            </a:r>
          </a:p>
          <a:p>
            <a:endParaRPr lang="et-EE" baseline="0" dirty="0" smtClean="0"/>
          </a:p>
          <a:p>
            <a:r>
              <a:rPr lang="et-EE" baseline="0" dirty="0" smtClean="0"/>
              <a:t> </a:t>
            </a:r>
            <a:endParaRPr lang="et-EE" dirty="0" smtClean="0"/>
          </a:p>
          <a:p>
            <a:endParaRPr lang="et-EE" baseline="0" dirty="0" smtClean="0"/>
          </a:p>
          <a:p>
            <a:r>
              <a:rPr lang="et-EE" baseline="0" dirty="0" smtClean="0"/>
              <a:t>    </a:t>
            </a:r>
            <a:endParaRPr lang="et-EE" dirty="0"/>
          </a:p>
        </p:txBody>
      </p:sp>
      <p:sp>
        <p:nvSpPr>
          <p:cNvPr id="4" name="Slaidinumbri kohatäide 3"/>
          <p:cNvSpPr>
            <a:spLocks noGrp="1"/>
          </p:cNvSpPr>
          <p:nvPr>
            <p:ph type="sldNum" sz="quarter" idx="10"/>
          </p:nvPr>
        </p:nvSpPr>
        <p:spPr/>
        <p:txBody>
          <a:bodyPr/>
          <a:lstStyle/>
          <a:p>
            <a:pPr>
              <a:defRPr/>
            </a:pPr>
            <a:fld id="{45EE78ED-0E13-4194-B656-DF6471D0DD63}" type="slidenum">
              <a:rPr lang="et-EE" smtClean="0"/>
              <a:pPr>
                <a:defRPr/>
              </a:pPr>
              <a:t>3</a:t>
            </a:fld>
            <a:endParaRPr lang="et-EE" dirty="0"/>
          </a:p>
        </p:txBody>
      </p:sp>
    </p:spTree>
    <p:extLst>
      <p:ext uri="{BB962C8B-B14F-4D97-AF65-F5344CB8AC3E}">
        <p14:creationId xmlns:p14="http://schemas.microsoft.com/office/powerpoint/2010/main" val="1691231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aidi pildi kohatäide 1"/>
          <p:cNvSpPr>
            <a:spLocks noGrp="1" noRot="1" noChangeAspect="1" noTextEdit="1"/>
          </p:cNvSpPr>
          <p:nvPr>
            <p:ph type="sldImg"/>
          </p:nvPr>
        </p:nvSpPr>
        <p:spPr bwMode="auto">
          <a:noFill/>
          <a:ln>
            <a:solidFill>
              <a:srgbClr val="000000"/>
            </a:solidFill>
            <a:miter lim="800000"/>
            <a:headEnd/>
            <a:tailEnd/>
          </a:ln>
        </p:spPr>
      </p:sp>
      <p:sp>
        <p:nvSpPr>
          <p:cNvPr id="17410" name="Märkmete kohatäide 2"/>
          <p:cNvSpPr>
            <a:spLocks noGrp="1"/>
          </p:cNvSpPr>
          <p:nvPr>
            <p:ph type="body" idx="1"/>
          </p:nvPr>
        </p:nvSpPr>
        <p:spPr>
          <a:noFill/>
          <a:ln/>
        </p:spPr>
        <p:txBody>
          <a:bodyPr/>
          <a:lstStyle/>
          <a:p>
            <a:endParaRPr lang="en-US" dirty="0" smtClean="0"/>
          </a:p>
        </p:txBody>
      </p:sp>
      <p:sp>
        <p:nvSpPr>
          <p:cNvPr id="17411" name="Slaidinumbri kohatäide 3"/>
          <p:cNvSpPr>
            <a:spLocks noGrp="1"/>
          </p:cNvSpPr>
          <p:nvPr>
            <p:ph type="sldNum" sz="quarter" idx="5"/>
          </p:nvPr>
        </p:nvSpPr>
        <p:spPr>
          <a:noFill/>
        </p:spPr>
        <p:txBody>
          <a:bodyPr/>
          <a:lstStyle/>
          <a:p>
            <a:pPr defTabSz="902742"/>
            <a:fld id="{576BABFA-84C8-419E-AECB-02C26F389CB3}" type="slidenum">
              <a:rPr lang="et-EE" smtClean="0"/>
              <a:pPr defTabSz="902742"/>
              <a:t>4</a:t>
            </a:fld>
            <a:endParaRPr lang="et-EE" dirty="0" smtClean="0"/>
          </a:p>
        </p:txBody>
      </p:sp>
      <p:sp>
        <p:nvSpPr>
          <p:cNvPr id="2" name="Kuupäeva kohatäide 1"/>
          <p:cNvSpPr>
            <a:spLocks noGrp="1"/>
          </p:cNvSpPr>
          <p:nvPr>
            <p:ph type="dt" idx="10"/>
          </p:nvPr>
        </p:nvSpPr>
        <p:spPr/>
        <p:txBody>
          <a:bodyPr/>
          <a:lstStyle/>
          <a:p>
            <a:pPr>
              <a:defRPr/>
            </a:pPr>
            <a:endParaRPr lang="et-E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aidi pildi kohatäide 1"/>
          <p:cNvSpPr>
            <a:spLocks noGrp="1" noRot="1" noChangeAspect="1" noTextEdit="1"/>
          </p:cNvSpPr>
          <p:nvPr>
            <p:ph type="sldImg"/>
          </p:nvPr>
        </p:nvSpPr>
        <p:spPr bwMode="auto">
          <a:noFill/>
          <a:ln>
            <a:solidFill>
              <a:srgbClr val="000000"/>
            </a:solidFill>
            <a:miter lim="800000"/>
            <a:headEnd/>
            <a:tailEnd/>
          </a:ln>
        </p:spPr>
      </p:sp>
      <p:sp>
        <p:nvSpPr>
          <p:cNvPr id="17410" name="Märkmete kohatäide 2"/>
          <p:cNvSpPr>
            <a:spLocks noGrp="1"/>
          </p:cNvSpPr>
          <p:nvPr>
            <p:ph type="body" idx="1"/>
          </p:nvPr>
        </p:nvSpPr>
        <p:spPr>
          <a:noFill/>
          <a:ln/>
        </p:spPr>
        <p:txBody>
          <a:bodyPr/>
          <a:lstStyle/>
          <a:p>
            <a:endParaRPr lang="en-US" dirty="0" smtClean="0"/>
          </a:p>
        </p:txBody>
      </p:sp>
      <p:sp>
        <p:nvSpPr>
          <p:cNvPr id="17411" name="Slaidinumbri kohatäide 3"/>
          <p:cNvSpPr>
            <a:spLocks noGrp="1"/>
          </p:cNvSpPr>
          <p:nvPr>
            <p:ph type="sldNum" sz="quarter" idx="5"/>
          </p:nvPr>
        </p:nvSpPr>
        <p:spPr>
          <a:noFill/>
        </p:spPr>
        <p:txBody>
          <a:bodyPr/>
          <a:lstStyle/>
          <a:p>
            <a:pPr defTabSz="902742"/>
            <a:fld id="{576BABFA-84C8-419E-AECB-02C26F389CB3}" type="slidenum">
              <a:rPr lang="et-EE" smtClean="0"/>
              <a:pPr defTabSz="902742"/>
              <a:t>5</a:t>
            </a:fld>
            <a:endParaRPr lang="et-EE" dirty="0" smtClean="0"/>
          </a:p>
        </p:txBody>
      </p:sp>
      <p:sp>
        <p:nvSpPr>
          <p:cNvPr id="2" name="Kuupäeva kohatäide 1"/>
          <p:cNvSpPr>
            <a:spLocks noGrp="1"/>
          </p:cNvSpPr>
          <p:nvPr>
            <p:ph type="dt" idx="10"/>
          </p:nvPr>
        </p:nvSpPr>
        <p:spPr/>
        <p:txBody>
          <a:bodyPr/>
          <a:lstStyle/>
          <a:p>
            <a:pPr>
              <a:defRPr/>
            </a:pPr>
            <a:endParaRPr lang="et-E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aidi pildi kohatäide 1"/>
          <p:cNvSpPr>
            <a:spLocks noGrp="1" noRot="1" noChangeAspect="1" noTextEdit="1"/>
          </p:cNvSpPr>
          <p:nvPr>
            <p:ph type="sldImg"/>
          </p:nvPr>
        </p:nvSpPr>
        <p:spPr bwMode="auto">
          <a:noFill/>
          <a:ln>
            <a:solidFill>
              <a:srgbClr val="000000"/>
            </a:solidFill>
            <a:miter lim="800000"/>
            <a:headEnd/>
            <a:tailEnd/>
          </a:ln>
        </p:spPr>
      </p:sp>
      <p:sp>
        <p:nvSpPr>
          <p:cNvPr id="17410" name="Märkmete kohatäide 2"/>
          <p:cNvSpPr>
            <a:spLocks noGrp="1"/>
          </p:cNvSpPr>
          <p:nvPr>
            <p:ph type="body" idx="1"/>
          </p:nvPr>
        </p:nvSpPr>
        <p:spPr>
          <a:noFill/>
          <a:ln/>
        </p:spPr>
        <p:txBody>
          <a:bodyPr/>
          <a:lstStyle/>
          <a:p>
            <a:endParaRPr lang="en-US" dirty="0" smtClean="0"/>
          </a:p>
        </p:txBody>
      </p:sp>
      <p:sp>
        <p:nvSpPr>
          <p:cNvPr id="17411" name="Slaidinumbri kohatäide 3"/>
          <p:cNvSpPr>
            <a:spLocks noGrp="1"/>
          </p:cNvSpPr>
          <p:nvPr>
            <p:ph type="sldNum" sz="quarter" idx="5"/>
          </p:nvPr>
        </p:nvSpPr>
        <p:spPr>
          <a:noFill/>
        </p:spPr>
        <p:txBody>
          <a:bodyPr/>
          <a:lstStyle/>
          <a:p>
            <a:pPr defTabSz="902863"/>
            <a:fld id="{576BABFA-84C8-419E-AECB-02C26F389CB3}" type="slidenum">
              <a:rPr lang="et-EE" smtClean="0"/>
              <a:pPr defTabSz="902863"/>
              <a:t>6</a:t>
            </a:fld>
            <a:endParaRPr lang="et-EE" dirty="0" smtClean="0"/>
          </a:p>
        </p:txBody>
      </p:sp>
      <p:sp>
        <p:nvSpPr>
          <p:cNvPr id="2" name="Kuupäeva kohatäide 1"/>
          <p:cNvSpPr>
            <a:spLocks noGrp="1"/>
          </p:cNvSpPr>
          <p:nvPr>
            <p:ph type="dt" idx="10"/>
          </p:nvPr>
        </p:nvSpPr>
        <p:spPr/>
        <p:txBody>
          <a:bodyPr/>
          <a:lstStyle/>
          <a:p>
            <a:pPr>
              <a:defRPr/>
            </a:pPr>
            <a:endParaRPr lang="et-E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7</a:t>
            </a:fld>
            <a:endParaRPr lang="et-E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8</a:t>
            </a:fld>
            <a:endParaRPr lang="et-E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et-EE" sz="1400" b="1" dirty="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77DFE7-CADB-4AB1-8853-D1EE249DAA49}" type="slidenum">
              <a:rPr lang="et-EE" smtClean="0"/>
              <a:pPr fontAlgn="base">
                <a:spcBef>
                  <a:spcPct val="0"/>
                </a:spcBef>
                <a:spcAft>
                  <a:spcPct val="0"/>
                </a:spcAft>
                <a:defRPr/>
              </a:pPr>
              <a:t>9</a:t>
            </a:fld>
            <a:endParaRPr lang="et-EE"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smtClean="0"/>
              <a:t>Muutke tiitli laadi</a:t>
            </a:r>
            <a:endParaRPr lang="et-EE"/>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5E5B8B88-C4EE-4570-9608-D9E26A28E5BD}" type="datetimeFigureOut">
              <a:rPr lang="et-EE" smtClean="0"/>
              <a:t>20/02/15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186578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5E5B8B88-C4EE-4570-9608-D9E26A28E5BD}" type="datetimeFigureOut">
              <a:rPr lang="et-EE" smtClean="0"/>
              <a:t>20/02/15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290062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smtClean="0"/>
              <a:t>Muutke tiitli laadi</a:t>
            </a:r>
            <a:endParaRPr lang="et-EE"/>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5E5B8B88-C4EE-4570-9608-D9E26A28E5BD}" type="datetimeFigureOut">
              <a:rPr lang="et-EE" smtClean="0"/>
              <a:t>20/02/15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2514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5E5B8B88-C4EE-4570-9608-D9E26A28E5BD}" type="datetimeFigureOut">
              <a:rPr lang="et-EE" smtClean="0"/>
              <a:t>20/02/15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282378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smtClean="0"/>
              <a:t>Muutke tiitli laadi</a:t>
            </a:r>
            <a:endParaRPr lang="et-EE"/>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5E5B8B88-C4EE-4570-9608-D9E26A28E5BD}" type="datetimeFigureOut">
              <a:rPr lang="et-EE" smtClean="0"/>
              <a:t>20/02/15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3571356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5E5B8B88-C4EE-4570-9608-D9E26A28E5BD}" type="datetimeFigureOut">
              <a:rPr lang="et-EE" smtClean="0"/>
              <a:t>20/02/15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211584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smtClean="0"/>
              <a:t>Muutke tiitli laadi</a:t>
            </a:r>
            <a:endParaRPr lang="et-EE"/>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5E5B8B88-C4EE-4570-9608-D9E26A28E5BD}" type="datetimeFigureOut">
              <a:rPr lang="et-EE" smtClean="0"/>
              <a:t>20/02/15</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80553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Kuupäeva kohatäide 2"/>
          <p:cNvSpPr>
            <a:spLocks noGrp="1"/>
          </p:cNvSpPr>
          <p:nvPr>
            <p:ph type="dt" sz="half" idx="10"/>
          </p:nvPr>
        </p:nvSpPr>
        <p:spPr/>
        <p:txBody>
          <a:bodyPr/>
          <a:lstStyle/>
          <a:p>
            <a:fld id="{5E5B8B88-C4EE-4570-9608-D9E26A28E5BD}" type="datetimeFigureOut">
              <a:rPr lang="et-EE" smtClean="0"/>
              <a:t>20/02/15</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4793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5E5B8B88-C4EE-4570-9608-D9E26A28E5BD}" type="datetimeFigureOut">
              <a:rPr lang="et-EE" smtClean="0"/>
              <a:t>20/02/15</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63360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smtClean="0"/>
              <a:t>Muutke tiitli laadi</a:t>
            </a:r>
            <a:endParaRPr lang="et-EE"/>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5E5B8B88-C4EE-4570-9608-D9E26A28E5BD}" type="datetimeFigureOut">
              <a:rPr lang="et-EE" smtClean="0"/>
              <a:t>20/02/15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40972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smtClean="0"/>
              <a:t>Muutke tiitli laadi</a:t>
            </a:r>
            <a:endParaRPr lang="et-EE"/>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5E5B8B88-C4EE-4570-9608-D9E26A28E5BD}" type="datetimeFigureOut">
              <a:rPr lang="et-EE" smtClean="0"/>
              <a:t>20/02/15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CE3FF96-A9AA-49E7-94F5-43DAA8650E34}" type="slidenum">
              <a:rPr lang="et-EE" smtClean="0"/>
              <a:t>‹#›</a:t>
            </a:fld>
            <a:endParaRPr lang="et-EE"/>
          </a:p>
        </p:txBody>
      </p:sp>
    </p:spTree>
    <p:extLst>
      <p:ext uri="{BB962C8B-B14F-4D97-AF65-F5344CB8AC3E}">
        <p14:creationId xmlns:p14="http://schemas.microsoft.com/office/powerpoint/2010/main" val="16539474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smtClean="0"/>
              <a:t>Muutke tiitli laadi</a:t>
            </a:r>
            <a:endParaRPr lang="et-EE"/>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B8B88-C4EE-4570-9608-D9E26A28E5BD}" type="datetimeFigureOut">
              <a:rPr lang="et-EE" smtClean="0"/>
              <a:t>20/02/15</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3FF96-A9AA-49E7-94F5-43DAA8650E34}" type="slidenum">
              <a:rPr lang="et-EE" smtClean="0"/>
              <a:t>‹#›</a:t>
            </a:fld>
            <a:endParaRPr lang="et-EE"/>
          </a:p>
        </p:txBody>
      </p:sp>
    </p:spTree>
    <p:extLst>
      <p:ext uri="{BB962C8B-B14F-4D97-AF65-F5344CB8AC3E}">
        <p14:creationId xmlns:p14="http://schemas.microsoft.com/office/powerpoint/2010/main" val="466548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9.bin"/><Relationship Id="rId5" Type="http://schemas.openxmlformats.org/officeDocument/2006/relationships/image" Target="../media/image2.emf"/><Relationship Id="rId6" Type="http://schemas.openxmlformats.org/officeDocument/2006/relationships/image" Target="../media/image3.gi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10.bin"/><Relationship Id="rId5" Type="http://schemas.openxmlformats.org/officeDocument/2006/relationships/image" Target="../media/image2.e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11.bin"/><Relationship Id="rId5" Type="http://schemas.openxmlformats.org/officeDocument/2006/relationships/image" Target="../media/image2.e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12.bin"/><Relationship Id="rId5" Type="http://schemas.openxmlformats.org/officeDocument/2006/relationships/image" Target="../media/image2.e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13.bin"/><Relationship Id="rId5" Type="http://schemas.openxmlformats.org/officeDocument/2006/relationships/image" Target="../media/image2.e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14.bin"/><Relationship Id="rId5" Type="http://schemas.openxmlformats.org/officeDocument/2006/relationships/image" Target="../media/image2.emf"/><Relationship Id="rId6" Type="http://schemas.openxmlformats.org/officeDocument/2006/relationships/image" Target="../media/image3.gi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15.bin"/><Relationship Id="rId5" Type="http://schemas.openxmlformats.org/officeDocument/2006/relationships/image" Target="../media/image2.e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16.bin"/><Relationship Id="rId5" Type="http://schemas.openxmlformats.org/officeDocument/2006/relationships/image" Target="../media/image2.e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17.bin"/><Relationship Id="rId5" Type="http://schemas.openxmlformats.org/officeDocument/2006/relationships/image" Target="../media/image2.emf"/><Relationship Id="rId6" Type="http://schemas.openxmlformats.org/officeDocument/2006/relationships/hyperlink" Target="http://www.tootukassa.ee/" TargetMode="External"/><Relationship Id="rId1" Type="http://schemas.openxmlformats.org/officeDocument/2006/relationships/vmlDrawing" Target="../drawings/vmlDrawing17.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diagramData" Target="../diagrams/data1.xml"/><Relationship Id="rId7" Type="http://schemas.openxmlformats.org/officeDocument/2006/relationships/diagramLayout" Target="../diagrams/layout1.xml"/><Relationship Id="rId8" Type="http://schemas.openxmlformats.org/officeDocument/2006/relationships/diagramQuickStyle" Target="../diagrams/quickStyle1.xml"/><Relationship Id="rId9" Type="http://schemas.openxmlformats.org/officeDocument/2006/relationships/diagramColors" Target="../diagrams/colors1.xml"/><Relationship Id="rId10" Type="http://schemas.microsoft.com/office/2007/relationships/diagramDrawing" Target="../diagrams/drawing1.xm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2.bin"/><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image" Target="../media/image2.emf"/><Relationship Id="rId1" Type="http://schemas.openxmlformats.org/officeDocument/2006/relationships/vmlDrawing" Target="../drawings/vmlDrawing3.vml"/><Relationship Id="rId2"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4.bin"/><Relationship Id="rId5" Type="http://schemas.openxmlformats.org/officeDocument/2006/relationships/image" Target="../media/image2.emf"/><Relationship Id="rId1" Type="http://schemas.openxmlformats.org/officeDocument/2006/relationships/vmlDrawing" Target="../drawings/vmlDrawing4.v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5.bin"/><Relationship Id="rId5" Type="http://schemas.openxmlformats.org/officeDocument/2006/relationships/image" Target="../media/image2.emf"/><Relationship Id="rId1" Type="http://schemas.openxmlformats.org/officeDocument/2006/relationships/vmlDrawing" Target="../drawings/vmlDrawing5.v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6.bin"/><Relationship Id="rId5" Type="http://schemas.openxmlformats.org/officeDocument/2006/relationships/image" Target="../media/image2.emf"/><Relationship Id="rId6" Type="http://schemas.openxmlformats.org/officeDocument/2006/relationships/image" Target="../media/image3.gi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7.bin"/><Relationship Id="rId5" Type="http://schemas.openxmlformats.org/officeDocument/2006/relationships/image" Target="../media/image2.emf"/><Relationship Id="rId6" Type="http://schemas.openxmlformats.org/officeDocument/2006/relationships/image" Target="../media/image3.gi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8.bin"/><Relationship Id="rId5" Type="http://schemas.openxmlformats.org/officeDocument/2006/relationships/image" Target="../media/image2.emf"/><Relationship Id="rId6" Type="http://schemas.openxmlformats.org/officeDocument/2006/relationships/image" Target="../media/image3.gi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8458200" cy="566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Pealkiri 1"/>
          <p:cNvSpPr>
            <a:spLocks noGrp="1"/>
          </p:cNvSpPr>
          <p:nvPr>
            <p:ph type="ctrTitle"/>
          </p:nvPr>
        </p:nvSpPr>
        <p:spPr>
          <a:xfrm>
            <a:off x="144463" y="4365104"/>
            <a:ext cx="8643938" cy="1656184"/>
          </a:xfrm>
        </p:spPr>
        <p:txBody>
          <a:bodyPr>
            <a:normAutofit/>
          </a:bodyPr>
          <a:lstStyle/>
          <a:p>
            <a:r>
              <a:rPr lang="et-EE" altLang="et-EE" sz="3200" b="1" dirty="0" smtClean="0">
                <a:solidFill>
                  <a:schemeClr val="accent6"/>
                </a:solidFill>
                <a:cs typeface="Times New Roman" pitchFamily="18" charset="0"/>
              </a:rPr>
              <a:t/>
            </a:r>
            <a:br>
              <a:rPr lang="et-EE" altLang="et-EE" sz="3200" b="1" dirty="0" smtClean="0">
                <a:solidFill>
                  <a:schemeClr val="accent6"/>
                </a:solidFill>
                <a:cs typeface="Times New Roman" pitchFamily="18" charset="0"/>
              </a:rPr>
            </a:br>
            <a:r>
              <a:rPr lang="et-EE" altLang="et-EE" sz="3200" b="1" dirty="0" smtClean="0">
                <a:solidFill>
                  <a:schemeClr val="accent6">
                    <a:lumMod val="75000"/>
                  </a:schemeClr>
                </a:solidFill>
                <a:cs typeface="Times New Roman" pitchFamily="18" charset="0"/>
              </a:rPr>
              <a:t>Töövõimereformi rakendamine töötukassas</a:t>
            </a:r>
            <a:br>
              <a:rPr lang="et-EE" altLang="et-EE" sz="3200" b="1" dirty="0" smtClean="0">
                <a:solidFill>
                  <a:schemeClr val="accent6">
                    <a:lumMod val="75000"/>
                  </a:schemeClr>
                </a:solidFill>
                <a:cs typeface="Times New Roman" pitchFamily="18" charset="0"/>
              </a:rPr>
            </a:br>
            <a:r>
              <a:rPr lang="et-EE" altLang="et-EE" sz="3200" b="1" dirty="0" smtClean="0">
                <a:solidFill>
                  <a:schemeClr val="accent6">
                    <a:lumMod val="75000"/>
                  </a:schemeClr>
                </a:solidFill>
                <a:cs typeface="Times New Roman" pitchFamily="18" charset="0"/>
              </a:rPr>
              <a:t>2015</a:t>
            </a:r>
            <a:endParaRPr lang="en-US" altLang="et-EE" sz="2000" dirty="0" smtClean="0">
              <a:solidFill>
                <a:schemeClr val="accent6">
                  <a:lumMod val="75000"/>
                </a:schemeClr>
              </a:solidFill>
              <a:cs typeface="Times New Roman" pitchFamily="18" charset="0"/>
            </a:endParaRPr>
          </a:p>
        </p:txBody>
      </p:sp>
    </p:spTree>
    <p:extLst>
      <p:ext uri="{BB962C8B-B14F-4D97-AF65-F5344CB8AC3E}">
        <p14:creationId xmlns:p14="http://schemas.microsoft.com/office/powerpoint/2010/main" val="34104877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a:bodyPr>
          <a:lstStyle/>
          <a:p>
            <a:pPr algn="l" eaLnBrk="1" fontAlgn="auto" hangingPunct="1">
              <a:spcAft>
                <a:spcPts val="0"/>
              </a:spcAft>
              <a:defRPr/>
            </a:pPr>
            <a:r>
              <a:rPr lang="et-EE" sz="2800" b="1" dirty="0" smtClean="0">
                <a:solidFill>
                  <a:srgbClr val="E46C0A"/>
                </a:solidFill>
              </a:rPr>
              <a:t>Kaitstud töö (2016) </a:t>
            </a:r>
            <a:r>
              <a:rPr lang="et-EE" sz="2400" b="1" dirty="0" smtClean="0">
                <a:solidFill>
                  <a:schemeClr val="accent6">
                    <a:lumMod val="75000"/>
                  </a:schemeClr>
                </a:solidFill>
              </a:rPr>
              <a:t>	</a:t>
            </a:r>
            <a:endParaRPr lang="et-EE" sz="24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76168"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a:bodyPr>
          <a:lstStyle/>
          <a:p>
            <a:pPr marL="457200" lvl="1" indent="0" algn="just">
              <a:buNone/>
            </a:pPr>
            <a:r>
              <a:rPr lang="et-EE" sz="2400" b="1" dirty="0" smtClean="0">
                <a:solidFill>
                  <a:srgbClr val="000000"/>
                </a:solidFill>
              </a:rPr>
              <a:t>Töösuhe </a:t>
            </a:r>
          </a:p>
          <a:p>
            <a:pPr lvl="1" algn="just">
              <a:buBlip>
                <a:blip r:embed="rId6"/>
              </a:buBlip>
            </a:pPr>
            <a:r>
              <a:rPr lang="et-EE" sz="2400" b="1" dirty="0" smtClean="0">
                <a:solidFill>
                  <a:srgbClr val="000000"/>
                </a:solidFill>
              </a:rPr>
              <a:t>I etapp </a:t>
            </a:r>
            <a:r>
              <a:rPr lang="et-EE" sz="2400" dirty="0" smtClean="0">
                <a:solidFill>
                  <a:srgbClr val="000000"/>
                </a:solidFill>
              </a:rPr>
              <a:t>töösuhe puudub, makstakse stipendiumi ja sõidu/majutustoetust</a:t>
            </a:r>
          </a:p>
          <a:p>
            <a:pPr lvl="1" algn="just">
              <a:buBlip>
                <a:blip r:embed="rId6"/>
              </a:buBlip>
            </a:pPr>
            <a:r>
              <a:rPr lang="et-EE" sz="2400" b="1" dirty="0" smtClean="0">
                <a:solidFill>
                  <a:srgbClr val="000000"/>
                </a:solidFill>
              </a:rPr>
              <a:t>II etapp: </a:t>
            </a:r>
            <a:r>
              <a:rPr lang="et-EE" sz="2400" dirty="0" smtClean="0">
                <a:solidFill>
                  <a:srgbClr val="000000"/>
                </a:solidFill>
              </a:rPr>
              <a:t>töösuhe, vajadusel hüvitatakse sissetuleku vahe</a:t>
            </a:r>
          </a:p>
          <a:p>
            <a:pPr lvl="1" algn="just">
              <a:buBlip>
                <a:blip r:embed="rId6"/>
              </a:buBlip>
            </a:pPr>
            <a:r>
              <a:rPr lang="et-EE" sz="2400" b="1" dirty="0" smtClean="0">
                <a:solidFill>
                  <a:srgbClr val="000000"/>
                </a:solidFill>
              </a:rPr>
              <a:t>III etapp: </a:t>
            </a:r>
            <a:r>
              <a:rPr lang="et-EE" sz="2400" dirty="0" smtClean="0">
                <a:solidFill>
                  <a:srgbClr val="000000"/>
                </a:solidFill>
              </a:rPr>
              <a:t>töösuhe, võimalus taotleda palgatoetust ettevõttel</a:t>
            </a:r>
          </a:p>
          <a:p>
            <a:pPr lvl="1" algn="just">
              <a:buBlip>
                <a:blip r:embed="rId6"/>
              </a:buBlip>
            </a:pPr>
            <a:endParaRPr lang="et-EE" sz="2400" dirty="0">
              <a:solidFill>
                <a:srgbClr val="000000"/>
              </a:solidFill>
            </a:endParaRPr>
          </a:p>
          <a:p>
            <a:pPr lvl="1" algn="just">
              <a:buBlip>
                <a:blip r:embed="rId6"/>
              </a:buBlip>
            </a:pPr>
            <a:r>
              <a:rPr lang="et-EE" sz="2400" dirty="0" smtClean="0">
                <a:solidFill>
                  <a:srgbClr val="000000"/>
                </a:solidFill>
              </a:rPr>
              <a:t>Teenuse vajadust hindab töötukassa juhtumikorraldaja</a:t>
            </a:r>
          </a:p>
          <a:p>
            <a:pPr lvl="1" algn="just">
              <a:buBlip>
                <a:blip r:embed="rId6"/>
              </a:buBlip>
            </a:pPr>
            <a:endParaRPr lang="et-EE" sz="2400" dirty="0">
              <a:solidFill>
                <a:srgbClr val="000000"/>
              </a:solidFill>
            </a:endParaRPr>
          </a:p>
          <a:p>
            <a:pPr lvl="1" algn="just">
              <a:buBlip>
                <a:blip r:embed="rId6"/>
              </a:buBlip>
            </a:pPr>
            <a:r>
              <a:rPr lang="et-EE" sz="2400" dirty="0" smtClean="0">
                <a:solidFill>
                  <a:srgbClr val="000000"/>
                </a:solidFill>
              </a:rPr>
              <a:t>Teenust ostetakse hanke korras </a:t>
            </a:r>
          </a:p>
        </p:txBody>
      </p:sp>
    </p:spTree>
    <p:extLst>
      <p:ext uri="{BB962C8B-B14F-4D97-AF65-F5344CB8AC3E}">
        <p14:creationId xmlns:p14="http://schemas.microsoft.com/office/powerpoint/2010/main" val="36001642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fontScale="90000"/>
          </a:bodyPr>
          <a:lstStyle/>
          <a:p>
            <a:pPr algn="l" eaLnBrk="1" fontAlgn="auto" hangingPunct="1">
              <a:spcAft>
                <a:spcPts val="0"/>
              </a:spcAft>
              <a:defRPr/>
            </a:pPr>
            <a:r>
              <a:rPr lang="et-EE" sz="2800" b="1" dirty="0" smtClean="0">
                <a:solidFill>
                  <a:srgbClr val="E46C0A"/>
                </a:solidFill>
              </a:rPr>
              <a:t>Pikaajaline (SKA)  ja lühiajaline kaitstud töö (TK) (2016) </a:t>
            </a:r>
            <a:r>
              <a:rPr lang="et-EE" sz="2400" b="1" dirty="0" smtClean="0">
                <a:solidFill>
                  <a:schemeClr val="accent6">
                    <a:lumMod val="75000"/>
                  </a:schemeClr>
                </a:solidFill>
              </a:rPr>
              <a:t>	</a:t>
            </a:r>
            <a:endParaRPr lang="et-EE" sz="24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84357"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a:bodyPr>
          <a:lstStyle/>
          <a:p>
            <a:pPr marL="0" indent="0">
              <a:buClr>
                <a:schemeClr val="accent6">
                  <a:lumMod val="75000"/>
                </a:schemeClr>
              </a:buClr>
              <a:buNone/>
            </a:pPr>
            <a:r>
              <a:rPr lang="et-EE" sz="2400" dirty="0"/>
              <a:t>Pikaajalise kaitstud töö erinevus tähtajalisest TK poolt osutatavast kaitstud </a:t>
            </a:r>
            <a:r>
              <a:rPr lang="et-EE" sz="2400" dirty="0" smtClean="0"/>
              <a:t>tööst:</a:t>
            </a:r>
          </a:p>
          <a:p>
            <a:pPr>
              <a:buClr>
                <a:schemeClr val="accent6">
                  <a:lumMod val="75000"/>
                </a:schemeClr>
              </a:buClr>
              <a:buFont typeface="Wingdings" charset="2"/>
              <a:buChar char="§"/>
            </a:pPr>
            <a:endParaRPr lang="et-EE" sz="2400" dirty="0"/>
          </a:p>
          <a:p>
            <a:pPr>
              <a:buClr>
                <a:schemeClr val="accent6">
                  <a:lumMod val="75000"/>
                </a:schemeClr>
              </a:buClr>
              <a:buFont typeface="Wingdings" charset="2"/>
              <a:buChar char="§"/>
            </a:pPr>
            <a:r>
              <a:rPr lang="et-EE" sz="2400" dirty="0"/>
              <a:t>s</a:t>
            </a:r>
            <a:r>
              <a:rPr lang="et-EE" sz="2400" dirty="0" smtClean="0"/>
              <a:t>ihtgrupp on erinev: puuduva töövõimega inimesed /püsiv töövõimetus 80 – 100%</a:t>
            </a:r>
          </a:p>
          <a:p>
            <a:pPr>
              <a:buClr>
                <a:schemeClr val="accent6">
                  <a:lumMod val="75000"/>
                </a:schemeClr>
              </a:buClr>
              <a:buFont typeface="Wingdings" charset="2"/>
              <a:buChar char="§"/>
            </a:pPr>
            <a:endParaRPr lang="et-EE" sz="2400" dirty="0"/>
          </a:p>
          <a:p>
            <a:pPr>
              <a:buClr>
                <a:schemeClr val="accent6">
                  <a:lumMod val="75000"/>
                </a:schemeClr>
              </a:buClr>
              <a:buFont typeface="Wingdings" charset="2"/>
              <a:buChar char="§"/>
            </a:pPr>
            <a:r>
              <a:rPr lang="et-EE" sz="2400" dirty="0" smtClean="0"/>
              <a:t>eesmärgiks </a:t>
            </a:r>
            <a:r>
              <a:rPr lang="et-EE" sz="2400" dirty="0"/>
              <a:t>ei ole isiku jõudmine avatud tööturule, vaid arendada toetada isikut stabiilses ja toetavas keskkonnas, pakkudes talle jõukohast ja arendavat tegevust. </a:t>
            </a:r>
            <a:endParaRPr lang="et-EE" sz="2400" dirty="0" smtClean="0"/>
          </a:p>
          <a:p>
            <a:pPr>
              <a:buClr>
                <a:schemeClr val="accent6">
                  <a:lumMod val="75000"/>
                </a:schemeClr>
              </a:buClr>
              <a:buFont typeface="Wingdings" charset="2"/>
              <a:buChar char="§"/>
            </a:pPr>
            <a:endParaRPr lang="et-EE" sz="2400" dirty="0"/>
          </a:p>
          <a:p>
            <a:pPr>
              <a:buClr>
                <a:schemeClr val="accent6">
                  <a:lumMod val="75000"/>
                </a:schemeClr>
              </a:buClr>
              <a:buFont typeface="Wingdings" charset="2"/>
              <a:buChar char="§"/>
            </a:pPr>
            <a:r>
              <a:rPr lang="et-EE" sz="2400" dirty="0" smtClean="0"/>
              <a:t>teenusel </a:t>
            </a:r>
            <a:r>
              <a:rPr lang="et-EE" sz="2400" dirty="0"/>
              <a:t>osalemisele ei ole seatud tähtaega. </a:t>
            </a:r>
          </a:p>
          <a:p>
            <a:pPr marL="457200" lvl="1" indent="0" algn="just">
              <a:buNone/>
            </a:pPr>
            <a:endParaRPr lang="et-EE" sz="2400" dirty="0" smtClean="0">
              <a:solidFill>
                <a:srgbClr val="000000"/>
              </a:solidFill>
            </a:endParaRPr>
          </a:p>
        </p:txBody>
      </p:sp>
    </p:spTree>
    <p:extLst>
      <p:ext uri="{BB962C8B-B14F-4D97-AF65-F5344CB8AC3E}">
        <p14:creationId xmlns:p14="http://schemas.microsoft.com/office/powerpoint/2010/main" val="222838315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04056"/>
          </a:xfrm>
        </p:spPr>
        <p:txBody>
          <a:bodyPr rtlCol="0">
            <a:noAutofit/>
          </a:bodyPr>
          <a:lstStyle/>
          <a:p>
            <a:pPr algn="l" eaLnBrk="1" fontAlgn="auto" hangingPunct="1">
              <a:spcAft>
                <a:spcPts val="0"/>
              </a:spcAft>
              <a:defRPr/>
            </a:pPr>
            <a:r>
              <a:rPr lang="et-EE" sz="2800" b="1" dirty="0" smtClean="0">
                <a:solidFill>
                  <a:schemeClr val="accent6">
                    <a:lumMod val="75000"/>
                  </a:schemeClr>
                </a:solidFill>
              </a:rPr>
              <a:t>Kogemusnõustamine (2016)</a:t>
            </a: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310368"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323528" y="1052736"/>
            <a:ext cx="8363272" cy="5184576"/>
          </a:xfrm>
        </p:spPr>
        <p:txBody>
          <a:bodyPr>
            <a:noAutofit/>
          </a:bodyPr>
          <a:lstStyle/>
          <a:p>
            <a:pPr marL="0" indent="0">
              <a:buNone/>
            </a:pPr>
            <a:endParaRPr lang="et-EE" sz="2000" dirty="0" smtClean="0"/>
          </a:p>
          <a:p>
            <a:pPr marL="0" indent="0">
              <a:buNone/>
            </a:pPr>
            <a:r>
              <a:rPr lang="et-EE" sz="2000" dirty="0" smtClean="0"/>
              <a:t> </a:t>
            </a:r>
            <a:r>
              <a:rPr lang="et-EE" sz="2400" dirty="0" smtClean="0">
                <a:solidFill>
                  <a:srgbClr val="000000"/>
                </a:solidFill>
              </a:rPr>
              <a:t>Kogemusnõustamine on  </a:t>
            </a:r>
            <a:r>
              <a:rPr lang="et-EE" sz="2400" b="1" dirty="0" smtClean="0">
                <a:solidFill>
                  <a:srgbClr val="000000"/>
                </a:solidFill>
              </a:rPr>
              <a:t>sarnase </a:t>
            </a:r>
            <a:r>
              <a:rPr lang="et-EE" sz="2400" b="1" dirty="0">
                <a:solidFill>
                  <a:srgbClr val="000000"/>
                </a:solidFill>
              </a:rPr>
              <a:t>puude või tervisehäirega inimeste vahel toimuv </a:t>
            </a:r>
            <a:r>
              <a:rPr lang="et-EE" sz="2400" dirty="0" smtClean="0">
                <a:solidFill>
                  <a:srgbClr val="000000"/>
                </a:solidFill>
              </a:rPr>
              <a:t>	teadmiste </a:t>
            </a:r>
            <a:r>
              <a:rPr lang="et-EE" sz="2400" dirty="0">
                <a:solidFill>
                  <a:srgbClr val="000000"/>
                </a:solidFill>
              </a:rPr>
              <a:t>ja kogemuste vahetus </a:t>
            </a:r>
            <a:r>
              <a:rPr lang="et-EE" sz="2400" dirty="0" smtClean="0">
                <a:solidFill>
                  <a:srgbClr val="000000"/>
                </a:solidFill>
              </a:rPr>
              <a:t>ning nõustamine.</a:t>
            </a:r>
          </a:p>
          <a:p>
            <a:pPr marL="0" indent="0">
              <a:buNone/>
            </a:pPr>
            <a:endParaRPr lang="et-EE" sz="2400" dirty="0">
              <a:solidFill>
                <a:srgbClr val="000000"/>
              </a:solidFill>
            </a:endParaRPr>
          </a:p>
          <a:p>
            <a:pPr marL="0" indent="0">
              <a:buNone/>
            </a:pPr>
            <a:r>
              <a:rPr lang="et-EE" sz="2400" dirty="0" smtClean="0">
                <a:solidFill>
                  <a:srgbClr val="000000"/>
                </a:solidFill>
              </a:rPr>
              <a:t>Eesmärgiks on </a:t>
            </a:r>
            <a:r>
              <a:rPr lang="et-EE" sz="2400" dirty="0">
                <a:solidFill>
                  <a:srgbClr val="000000"/>
                </a:solidFill>
              </a:rPr>
              <a:t>toetada puude või tervisehäirega </a:t>
            </a:r>
            <a:r>
              <a:rPr lang="et-EE" sz="2400" dirty="0" smtClean="0">
                <a:solidFill>
                  <a:srgbClr val="000000"/>
                </a:solidFill>
              </a:rPr>
              <a:t>toimetulekut</a:t>
            </a:r>
            <a:r>
              <a:rPr lang="et-EE" sz="2400" dirty="0">
                <a:solidFill>
                  <a:srgbClr val="000000"/>
                </a:solidFill>
              </a:rPr>
              <a:t>, suurendada motivatsiooni ja enesekindlust </a:t>
            </a:r>
            <a:r>
              <a:rPr lang="et-EE" sz="2400" dirty="0" smtClean="0">
                <a:solidFill>
                  <a:srgbClr val="000000"/>
                </a:solidFill>
              </a:rPr>
              <a:t>	ning </a:t>
            </a:r>
            <a:r>
              <a:rPr lang="et-EE" sz="2400" dirty="0">
                <a:solidFill>
                  <a:srgbClr val="000000"/>
                </a:solidFill>
              </a:rPr>
              <a:t>valmistada ette tööotsinguteks ja tööeluks. </a:t>
            </a:r>
            <a:r>
              <a:rPr lang="et-EE" sz="2400" dirty="0" smtClean="0">
                <a:solidFill>
                  <a:srgbClr val="000000"/>
                </a:solidFill>
              </a:rPr>
              <a:t> </a:t>
            </a:r>
          </a:p>
          <a:p>
            <a:pPr marL="0" indent="0">
              <a:buNone/>
            </a:pPr>
            <a:endParaRPr lang="et-EE" sz="2400" dirty="0">
              <a:solidFill>
                <a:srgbClr val="000000"/>
              </a:solidFill>
            </a:endParaRPr>
          </a:p>
          <a:p>
            <a:pPr marL="0" indent="0">
              <a:buNone/>
            </a:pPr>
            <a:r>
              <a:rPr lang="et-EE" sz="2400" b="1" dirty="0" smtClean="0">
                <a:solidFill>
                  <a:srgbClr val="000000"/>
                </a:solidFill>
              </a:rPr>
              <a:t> Kogemusnõustajal </a:t>
            </a:r>
            <a:r>
              <a:rPr lang="et-EE" sz="2400" dirty="0" smtClean="0">
                <a:solidFill>
                  <a:srgbClr val="000000"/>
                </a:solidFill>
              </a:rPr>
              <a:t>on </a:t>
            </a:r>
            <a:r>
              <a:rPr lang="et-EE" sz="2400" dirty="0">
                <a:solidFill>
                  <a:srgbClr val="000000"/>
                </a:solidFill>
              </a:rPr>
              <a:t>isikuga sarnane puude </a:t>
            </a:r>
            <a:r>
              <a:rPr lang="et-EE" sz="2400" dirty="0" smtClean="0">
                <a:solidFill>
                  <a:srgbClr val="000000"/>
                </a:solidFill>
              </a:rPr>
              <a:t>või tervisekahjustuse kogemus. </a:t>
            </a:r>
            <a:endParaRPr lang="et-EE" sz="2400" dirty="0">
              <a:solidFill>
                <a:srgbClr val="000000"/>
              </a:solidFill>
            </a:endParaRPr>
          </a:p>
        </p:txBody>
      </p:sp>
    </p:spTree>
    <p:extLst>
      <p:ext uri="{BB962C8B-B14F-4D97-AF65-F5344CB8AC3E}">
        <p14:creationId xmlns:p14="http://schemas.microsoft.com/office/powerpoint/2010/main" val="994893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784976" cy="6120680"/>
          </a:xfrm>
        </p:spPr>
        <p:txBody>
          <a:bodyPr>
            <a:normAutofit/>
          </a:bodyPr>
          <a:lstStyle/>
          <a:p>
            <a:pPr marL="0" indent="0">
              <a:buNone/>
            </a:pPr>
            <a:r>
              <a:rPr lang="et-EE" sz="2400" b="1" dirty="0" smtClean="0">
                <a:solidFill>
                  <a:srgbClr val="FF0000"/>
                </a:solidFill>
                <a:latin typeface="Andalus" pitchFamily="18" charset="-78"/>
                <a:cs typeface="Andalus" pitchFamily="18" charset="-78"/>
              </a:rPr>
              <a:t>Tugiisikuga </a:t>
            </a:r>
            <a:r>
              <a:rPr lang="et-EE" sz="2400" b="1" dirty="0">
                <a:solidFill>
                  <a:srgbClr val="FF0000"/>
                </a:solidFill>
                <a:latin typeface="Andalus" pitchFamily="18" charset="-78"/>
                <a:cs typeface="Andalus" pitchFamily="18" charset="-78"/>
              </a:rPr>
              <a:t>töötamine</a:t>
            </a:r>
          </a:p>
          <a:p>
            <a:pPr marL="0" indent="0">
              <a:buNone/>
            </a:pPr>
            <a:endParaRPr lang="et-EE" sz="1400" dirty="0" smtClean="0">
              <a:latin typeface="Andalus" pitchFamily="18" charset="-78"/>
              <a:cs typeface="Andalus" pitchFamily="18" charset="-78"/>
            </a:endParaRPr>
          </a:p>
          <a:p>
            <a:pPr marL="0" indent="0" algn="just">
              <a:spcBef>
                <a:spcPts val="0"/>
              </a:spcBef>
              <a:buNone/>
            </a:pPr>
            <a:r>
              <a:rPr lang="et-EE" sz="2200" dirty="0" smtClean="0">
                <a:cs typeface="Andalus" pitchFamily="18" charset="-78"/>
              </a:rPr>
              <a:t>Puudest </a:t>
            </a:r>
            <a:r>
              <a:rPr lang="et-EE" sz="2200" dirty="0">
                <a:cs typeface="Andalus" pitchFamily="18" charset="-78"/>
              </a:rPr>
              <a:t>või pikaajalisest tervisehäirest </a:t>
            </a:r>
            <a:r>
              <a:rPr lang="et-EE" sz="2200" dirty="0" smtClean="0">
                <a:cs typeface="Andalus" pitchFamily="18" charset="-78"/>
              </a:rPr>
              <a:t>tingitud tavapärasest suurem abi/juhendamisvajadus </a:t>
            </a:r>
            <a:r>
              <a:rPr lang="et-EE" sz="2200" dirty="0" smtClean="0">
                <a:solidFill>
                  <a:srgbClr val="E46C0A"/>
                </a:solidFill>
                <a:cs typeface="Andalus" pitchFamily="18" charset="-78"/>
              </a:rPr>
              <a:t>tööle asumisel või töötamisel </a:t>
            </a:r>
          </a:p>
          <a:p>
            <a:pPr marL="0" indent="0" algn="just">
              <a:spcBef>
                <a:spcPts val="0"/>
              </a:spcBef>
              <a:buNone/>
            </a:pPr>
            <a:endParaRPr lang="et-EE" sz="2200" dirty="0">
              <a:cs typeface="Andalus" pitchFamily="18" charset="-78"/>
            </a:endParaRPr>
          </a:p>
          <a:p>
            <a:pPr marL="0" indent="0" algn="just">
              <a:spcBef>
                <a:spcPts val="0"/>
              </a:spcBef>
              <a:buNone/>
            </a:pPr>
            <a:r>
              <a:rPr lang="et-EE" sz="2200" dirty="0" smtClean="0"/>
              <a:t>Tugiisikuga </a:t>
            </a:r>
            <a:r>
              <a:rPr lang="et-EE" sz="2200" dirty="0"/>
              <a:t>töötamise teenust osutatakse vastavalt isiku vajadusele kuni 1000 tundi esimese tööaasta jooksul. </a:t>
            </a:r>
            <a:r>
              <a:rPr lang="en-US" sz="2200" dirty="0"/>
              <a:t> </a:t>
            </a:r>
            <a:r>
              <a:rPr lang="en-US" sz="2200" dirty="0" err="1" smtClean="0"/>
              <a:t>Põhjendatud</a:t>
            </a:r>
            <a:r>
              <a:rPr lang="en-US" sz="2200" dirty="0" smtClean="0"/>
              <a:t> </a:t>
            </a:r>
            <a:r>
              <a:rPr lang="et-EE" sz="2200" dirty="0" smtClean="0"/>
              <a:t>vajaduse </a:t>
            </a:r>
            <a:r>
              <a:rPr lang="et-EE" sz="2200" dirty="0"/>
              <a:t>korral </a:t>
            </a:r>
            <a:r>
              <a:rPr lang="et-EE" sz="2200" dirty="0" smtClean="0"/>
              <a:t>võib alates 2016 aastast </a:t>
            </a:r>
            <a:r>
              <a:rPr lang="et-EE" sz="2200" dirty="0" smtClean="0">
                <a:solidFill>
                  <a:srgbClr val="E46C0A"/>
                </a:solidFill>
              </a:rPr>
              <a:t>jätkatakse </a:t>
            </a:r>
            <a:r>
              <a:rPr lang="et-EE" sz="2200" dirty="0">
                <a:solidFill>
                  <a:srgbClr val="E46C0A"/>
                </a:solidFill>
              </a:rPr>
              <a:t>teenuse osutamist ka pärast esimest tööaastat, kuid mitte rohkem kui 25% ulatuses tööajast ühes kuus.</a:t>
            </a:r>
            <a:r>
              <a:rPr lang="en-US" sz="2200" dirty="0">
                <a:solidFill>
                  <a:srgbClr val="E46C0A"/>
                </a:solidFill>
              </a:rPr>
              <a:t> </a:t>
            </a:r>
            <a:endParaRPr lang="en-US" sz="2200" dirty="0" smtClean="0">
              <a:solidFill>
                <a:srgbClr val="E46C0A"/>
              </a:solidFill>
            </a:endParaRPr>
          </a:p>
          <a:p>
            <a:pPr>
              <a:buFont typeface="Wingdings" charset="2"/>
              <a:buChar char="ü"/>
            </a:pPr>
            <a:endParaRPr lang="en-US" sz="2200" dirty="0">
              <a:solidFill>
                <a:prstClr val="black"/>
              </a:solidFill>
              <a:cs typeface="Andalus" pitchFamily="18" charset="-78"/>
            </a:endParaRPr>
          </a:p>
          <a:p>
            <a:pPr>
              <a:buFont typeface="Wingdings" charset="2"/>
              <a:buChar char="ü"/>
            </a:pPr>
            <a:r>
              <a:rPr lang="en-US" sz="2200" dirty="0" err="1" smtClean="0">
                <a:solidFill>
                  <a:prstClr val="black"/>
                </a:solidFill>
                <a:cs typeface="Andalus" pitchFamily="18" charset="-78"/>
              </a:rPr>
              <a:t>Tugiisik</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võib</a:t>
            </a:r>
            <a:r>
              <a:rPr lang="en-US" sz="2200" dirty="0" smtClean="0">
                <a:solidFill>
                  <a:prstClr val="black"/>
                </a:solidFill>
                <a:cs typeface="Andalus" pitchFamily="18" charset="-78"/>
              </a:rPr>
              <a:t> olla </a:t>
            </a:r>
            <a:r>
              <a:rPr lang="en-US" sz="2200" dirty="0" err="1" smtClean="0">
                <a:solidFill>
                  <a:prstClr val="black"/>
                </a:solidFill>
                <a:cs typeface="Andalus" pitchFamily="18" charset="-78"/>
              </a:rPr>
              <a:t>tööandja</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poolt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määratud</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isik</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nt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kaastöötaja</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füüsiline</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isik</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väljaspoolt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töökohta</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või</a:t>
            </a:r>
            <a:r>
              <a:rPr lang="en-US" sz="2200" dirty="0" smtClean="0">
                <a:solidFill>
                  <a:srgbClr val="E46C0A"/>
                </a:solidFill>
                <a:cs typeface="Andalus" pitchFamily="18" charset="-78"/>
              </a:rPr>
              <a:t> </a:t>
            </a:r>
            <a:r>
              <a:rPr lang="en-US" sz="2200" dirty="0" err="1" smtClean="0">
                <a:solidFill>
                  <a:srgbClr val="E46C0A"/>
                </a:solidFill>
                <a:cs typeface="Andalus" pitchFamily="18" charset="-78"/>
              </a:rPr>
              <a:t>juriidiline</a:t>
            </a:r>
            <a:r>
              <a:rPr lang="en-US" sz="2200" dirty="0" smtClean="0">
                <a:solidFill>
                  <a:srgbClr val="E46C0A"/>
                </a:solidFill>
                <a:cs typeface="Andalus" pitchFamily="18" charset="-78"/>
              </a:rPr>
              <a:t> </a:t>
            </a:r>
            <a:r>
              <a:rPr lang="en-US" sz="2200" dirty="0" err="1" smtClean="0">
                <a:solidFill>
                  <a:srgbClr val="E46C0A"/>
                </a:solidFill>
                <a:cs typeface="Andalus" pitchFamily="18" charset="-78"/>
              </a:rPr>
              <a:t>isiku</a:t>
            </a:r>
            <a:r>
              <a:rPr lang="en-US" sz="2200" dirty="0" smtClean="0">
                <a:solidFill>
                  <a:srgbClr val="E46C0A"/>
                </a:solidFill>
                <a:cs typeface="Andalus" pitchFamily="18" charset="-78"/>
              </a:rPr>
              <a:t> (</a:t>
            </a:r>
            <a:r>
              <a:rPr lang="en-US" sz="2200" dirty="0" err="1" smtClean="0">
                <a:solidFill>
                  <a:srgbClr val="E46C0A"/>
                </a:solidFill>
                <a:cs typeface="Andalus" pitchFamily="18" charset="-78"/>
              </a:rPr>
              <a:t>alates</a:t>
            </a:r>
            <a:r>
              <a:rPr lang="en-US" sz="2200" dirty="0" smtClean="0">
                <a:solidFill>
                  <a:srgbClr val="E46C0A"/>
                </a:solidFill>
                <a:cs typeface="Andalus" pitchFamily="18" charset="-78"/>
              </a:rPr>
              <a:t> 2016) </a:t>
            </a:r>
            <a:r>
              <a:rPr lang="en-US" sz="2200" dirty="0" err="1" smtClean="0">
                <a:solidFill>
                  <a:prstClr val="black"/>
                </a:solidFill>
                <a:cs typeface="Andalus" pitchFamily="18" charset="-78"/>
              </a:rPr>
              <a:t>või</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füüsilisest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isikust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ettevõtja</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poolt</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tagatud</a:t>
            </a:r>
            <a:r>
              <a:rPr lang="en-US" sz="2200" dirty="0" smtClean="0">
                <a:solidFill>
                  <a:prstClr val="black"/>
                </a:solidFill>
                <a:cs typeface="Andalus" pitchFamily="18" charset="-78"/>
              </a:rPr>
              <a:t> </a:t>
            </a:r>
            <a:r>
              <a:rPr lang="en-US" sz="2200" dirty="0" err="1" smtClean="0">
                <a:solidFill>
                  <a:prstClr val="black"/>
                </a:solidFill>
                <a:cs typeface="Andalus" pitchFamily="18" charset="-78"/>
              </a:rPr>
              <a:t>tugiisik</a:t>
            </a:r>
            <a:r>
              <a:rPr lang="en-US" sz="2200" dirty="0" smtClean="0">
                <a:solidFill>
                  <a:prstClr val="black"/>
                </a:solidFill>
                <a:cs typeface="Andalus" pitchFamily="18" charset="-78"/>
              </a:rPr>
              <a:t>. </a:t>
            </a:r>
            <a:endParaRPr lang="et-EE" sz="2200" dirty="0" smtClean="0">
              <a:solidFill>
                <a:prstClr val="black"/>
              </a:solidFill>
              <a:cs typeface="Andalus" pitchFamily="18" charset="-78"/>
            </a:endParaRPr>
          </a:p>
        </p:txBody>
      </p:sp>
      <p:graphicFrame>
        <p:nvGraphicFramePr>
          <p:cNvPr id="6" name="Object 5"/>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1036"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303488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640960" cy="5904656"/>
          </a:xfrm>
        </p:spPr>
        <p:txBody>
          <a:bodyPr>
            <a:normAutofit/>
          </a:bodyPr>
          <a:lstStyle/>
          <a:p>
            <a:pPr marL="0" indent="0">
              <a:buNone/>
            </a:pPr>
            <a:r>
              <a:rPr lang="en-US" sz="2800" b="1" dirty="0" err="1" smtClean="0">
                <a:solidFill>
                  <a:srgbClr val="FF6600"/>
                </a:solidFill>
                <a:latin typeface="Andalus" pitchFamily="18" charset="-78"/>
                <a:cs typeface="Andalus" pitchFamily="18" charset="-78"/>
              </a:rPr>
              <a:t>Tööruumide</a:t>
            </a:r>
            <a:r>
              <a:rPr lang="en-US" sz="2800" b="1" dirty="0" smtClean="0">
                <a:solidFill>
                  <a:srgbClr val="FF6600"/>
                </a:solidFill>
                <a:latin typeface="Andalus" pitchFamily="18" charset="-78"/>
                <a:cs typeface="Andalus" pitchFamily="18" charset="-78"/>
              </a:rPr>
              <a:t> </a:t>
            </a:r>
            <a:r>
              <a:rPr lang="en-US" sz="2800" b="1" dirty="0" err="1">
                <a:solidFill>
                  <a:srgbClr val="FF6600"/>
                </a:solidFill>
                <a:latin typeface="Andalus" pitchFamily="18" charset="-78"/>
                <a:cs typeface="Andalus" pitchFamily="18" charset="-78"/>
              </a:rPr>
              <a:t>ja</a:t>
            </a:r>
            <a:r>
              <a:rPr lang="en-US" sz="2800" b="1" dirty="0">
                <a:solidFill>
                  <a:srgbClr val="FF6600"/>
                </a:solidFill>
                <a:latin typeface="Andalus" pitchFamily="18" charset="-78"/>
                <a:cs typeface="Andalus" pitchFamily="18" charset="-78"/>
              </a:rPr>
              <a:t> </a:t>
            </a:r>
            <a:r>
              <a:rPr lang="et-EE" sz="2800" b="1" dirty="0" smtClean="0">
                <a:solidFill>
                  <a:srgbClr val="FF6600"/>
                </a:solidFill>
                <a:latin typeface="Andalus" pitchFamily="18" charset="-78"/>
                <a:cs typeface="Andalus" pitchFamily="18" charset="-78"/>
              </a:rPr>
              <a:t>-</a:t>
            </a:r>
            <a:r>
              <a:rPr lang="en-US" sz="2800" b="1" dirty="0" err="1" smtClean="0">
                <a:solidFill>
                  <a:srgbClr val="FF6600"/>
                </a:solidFill>
                <a:latin typeface="Andalus" pitchFamily="18" charset="-78"/>
                <a:cs typeface="Andalus" pitchFamily="18" charset="-78"/>
              </a:rPr>
              <a:t>vahendite</a:t>
            </a:r>
            <a:r>
              <a:rPr lang="en-US" sz="2800" b="1" dirty="0" smtClean="0">
                <a:solidFill>
                  <a:srgbClr val="FF6600"/>
                </a:solidFill>
                <a:latin typeface="Andalus" pitchFamily="18" charset="-78"/>
                <a:cs typeface="Andalus" pitchFamily="18" charset="-78"/>
              </a:rPr>
              <a:t> </a:t>
            </a:r>
            <a:r>
              <a:rPr lang="en-US" sz="2800" b="1" dirty="0" err="1" smtClean="0">
                <a:solidFill>
                  <a:srgbClr val="FF6600"/>
                </a:solidFill>
                <a:latin typeface="Andalus" pitchFamily="18" charset="-78"/>
                <a:cs typeface="Andalus" pitchFamily="18" charset="-78"/>
              </a:rPr>
              <a:t>kohandamine</a:t>
            </a:r>
            <a:endParaRPr lang="et-EE" sz="2800" b="1" dirty="0" smtClean="0">
              <a:solidFill>
                <a:srgbClr val="FF6600"/>
              </a:solidFill>
              <a:latin typeface="Andalus" pitchFamily="18" charset="-78"/>
              <a:cs typeface="Andalus" pitchFamily="18" charset="-78"/>
            </a:endParaRPr>
          </a:p>
          <a:p>
            <a:pPr marL="0" indent="0">
              <a:buNone/>
            </a:pPr>
            <a:endParaRPr lang="et-EE" sz="1400" b="1" dirty="0" smtClean="0">
              <a:solidFill>
                <a:srgbClr val="FF6600"/>
              </a:solidFill>
              <a:latin typeface="Andalus" pitchFamily="18" charset="-78"/>
              <a:cs typeface="Andalus" pitchFamily="18" charset="-78"/>
            </a:endParaRPr>
          </a:p>
          <a:p>
            <a:pPr marL="0" indent="0" algn="just">
              <a:spcBef>
                <a:spcPts val="0"/>
              </a:spcBef>
              <a:buNone/>
            </a:pPr>
            <a:r>
              <a:rPr lang="fi-FI" sz="2200" dirty="0" err="1">
                <a:cs typeface="Andalus" pitchFamily="18" charset="-78"/>
              </a:rPr>
              <a:t>Puue</a:t>
            </a:r>
            <a:r>
              <a:rPr lang="fi-FI" sz="2200" dirty="0">
                <a:cs typeface="Andalus" pitchFamily="18" charset="-78"/>
              </a:rPr>
              <a:t> </a:t>
            </a:r>
            <a:r>
              <a:rPr lang="fi-FI" sz="2200" dirty="0" err="1">
                <a:cs typeface="Andalus" pitchFamily="18" charset="-78"/>
              </a:rPr>
              <a:t>või</a:t>
            </a:r>
            <a:r>
              <a:rPr lang="fi-FI" sz="2200" dirty="0">
                <a:cs typeface="Andalus" pitchFamily="18" charset="-78"/>
              </a:rPr>
              <a:t> </a:t>
            </a:r>
            <a:r>
              <a:rPr lang="fi-FI" sz="2200" dirty="0" err="1">
                <a:cs typeface="Andalus" pitchFamily="18" charset="-78"/>
              </a:rPr>
              <a:t>pikaajaline</a:t>
            </a:r>
            <a:r>
              <a:rPr lang="fi-FI" sz="2200" dirty="0">
                <a:cs typeface="Andalus" pitchFamily="18" charset="-78"/>
              </a:rPr>
              <a:t> </a:t>
            </a:r>
            <a:r>
              <a:rPr lang="fi-FI" sz="2200" dirty="0" err="1">
                <a:cs typeface="Andalus" pitchFamily="18" charset="-78"/>
              </a:rPr>
              <a:t>tervisehäire</a:t>
            </a:r>
            <a:r>
              <a:rPr lang="fi-FI" sz="2200" dirty="0">
                <a:cs typeface="Andalus" pitchFamily="18" charset="-78"/>
              </a:rPr>
              <a:t> </a:t>
            </a:r>
            <a:r>
              <a:rPr lang="fi-FI" sz="2200" dirty="0" err="1">
                <a:cs typeface="Andalus" pitchFamily="18" charset="-78"/>
              </a:rPr>
              <a:t>takistab</a:t>
            </a:r>
            <a:r>
              <a:rPr lang="fi-FI" sz="2200" dirty="0">
                <a:cs typeface="Andalus" pitchFamily="18" charset="-78"/>
              </a:rPr>
              <a:t> </a:t>
            </a:r>
            <a:r>
              <a:rPr lang="et-EE" sz="2200" dirty="0" smtClean="0">
                <a:cs typeface="Andalus" pitchFamily="18" charset="-78"/>
              </a:rPr>
              <a:t>tööandja </a:t>
            </a:r>
            <a:r>
              <a:rPr lang="et-EE" sz="2200" dirty="0">
                <a:cs typeface="Andalus" pitchFamily="18" charset="-78"/>
              </a:rPr>
              <a:t>ruumides või </a:t>
            </a:r>
            <a:r>
              <a:rPr lang="et-EE" sz="2200" dirty="0" smtClean="0">
                <a:cs typeface="Andalus" pitchFamily="18" charset="-78"/>
              </a:rPr>
              <a:t>ettenähtud </a:t>
            </a:r>
            <a:r>
              <a:rPr lang="et-EE" sz="2200" dirty="0">
                <a:cs typeface="Andalus" pitchFamily="18" charset="-78"/>
              </a:rPr>
              <a:t>töövahenditega </a:t>
            </a:r>
            <a:r>
              <a:rPr lang="et-EE" sz="2200" dirty="0" smtClean="0">
                <a:cs typeface="Andalus" pitchFamily="18" charset="-78"/>
              </a:rPr>
              <a:t>töötamist </a:t>
            </a:r>
            <a:r>
              <a:rPr lang="et-EE" sz="2200" dirty="0" smtClean="0">
                <a:cs typeface="Andalus" pitchFamily="18" charset="-78"/>
                <a:sym typeface="Wingdings" panose="05000000000000000000" pitchFamily="2" charset="2"/>
              </a:rPr>
              <a:t> </a:t>
            </a:r>
            <a:r>
              <a:rPr lang="et-EE" sz="2200" dirty="0" smtClean="0">
                <a:cs typeface="Andalus" pitchFamily="18" charset="-78"/>
              </a:rPr>
              <a:t>aitame </a:t>
            </a:r>
            <a:r>
              <a:rPr lang="et-EE" sz="2200" dirty="0">
                <a:cs typeface="Andalus" pitchFamily="18" charset="-78"/>
              </a:rPr>
              <a:t>tööandjal muuta </a:t>
            </a:r>
            <a:r>
              <a:rPr lang="et-EE" sz="2200" dirty="0" smtClean="0">
                <a:cs typeface="Andalus" pitchFamily="18" charset="-78"/>
              </a:rPr>
              <a:t>töökeskkonna või töövahendid </a:t>
            </a:r>
            <a:r>
              <a:rPr lang="et-EE" sz="2200" dirty="0">
                <a:cs typeface="Andalus" pitchFamily="18" charset="-78"/>
              </a:rPr>
              <a:t>ligipääsetavaks ja kasutatavaks</a:t>
            </a:r>
            <a:r>
              <a:rPr lang="et-EE" sz="2200" dirty="0" smtClean="0">
                <a:cs typeface="Andalus" pitchFamily="18" charset="-78"/>
              </a:rPr>
              <a:t>.</a:t>
            </a:r>
          </a:p>
          <a:p>
            <a:pPr marL="0" lvl="0" indent="0">
              <a:spcBef>
                <a:spcPts val="0"/>
              </a:spcBef>
              <a:buNone/>
            </a:pPr>
            <a:endParaRPr lang="et-EE" sz="2200" dirty="0" smtClean="0">
              <a:cs typeface="Andalus" pitchFamily="18" charset="-78"/>
            </a:endParaRPr>
          </a:p>
          <a:p>
            <a:pPr marL="0" lvl="0" indent="0">
              <a:spcBef>
                <a:spcPts val="0"/>
              </a:spcBef>
              <a:buNone/>
            </a:pPr>
            <a:r>
              <a:rPr lang="et-EE" sz="2200" dirty="0" smtClean="0">
                <a:cs typeface="Andalus" pitchFamily="18" charset="-78"/>
              </a:rPr>
              <a:t>Hüvitame </a:t>
            </a:r>
            <a:r>
              <a:rPr lang="et-EE" sz="2200" dirty="0">
                <a:cs typeface="Andalus" pitchFamily="18" charset="-78"/>
              </a:rPr>
              <a:t>tööandjale tehtud kohanduse maksumusest</a:t>
            </a:r>
          </a:p>
          <a:p>
            <a:pPr lvl="1">
              <a:spcBef>
                <a:spcPts val="0"/>
              </a:spcBef>
              <a:buClr>
                <a:srgbClr val="FF6600"/>
              </a:buClr>
              <a:buFont typeface="Arial" panose="020B0604020202020204" pitchFamily="34" charset="0"/>
              <a:buChar char="•"/>
            </a:pPr>
            <a:r>
              <a:rPr lang="et-EE" sz="2200" dirty="0">
                <a:solidFill>
                  <a:prstClr val="black"/>
                </a:solidFill>
                <a:cs typeface="Andalus" pitchFamily="18" charset="-78"/>
              </a:rPr>
              <a:t>töötu või koondamisteatega tööotsijast kliendi tööle võtmisel 50-100%;</a:t>
            </a:r>
          </a:p>
          <a:p>
            <a:pPr lvl="1">
              <a:spcBef>
                <a:spcPts val="0"/>
              </a:spcBef>
              <a:buClr>
                <a:srgbClr val="FF6600"/>
              </a:buClr>
              <a:buFont typeface="Arial" panose="020B0604020202020204" pitchFamily="34" charset="0"/>
              <a:buChar char="•"/>
            </a:pPr>
            <a:r>
              <a:rPr lang="et-EE" sz="2200" dirty="0">
                <a:solidFill>
                  <a:prstClr val="black"/>
                </a:solidFill>
                <a:cs typeface="Andalus" pitchFamily="18" charset="-78"/>
              </a:rPr>
              <a:t>töötava kliendi puhul kuni 75%;</a:t>
            </a:r>
          </a:p>
          <a:p>
            <a:pPr lvl="1">
              <a:spcBef>
                <a:spcPts val="0"/>
              </a:spcBef>
              <a:buClr>
                <a:srgbClr val="FF6600"/>
              </a:buClr>
              <a:buFont typeface="Arial" panose="020B0604020202020204" pitchFamily="34" charset="0"/>
              <a:buChar char="•"/>
            </a:pPr>
            <a:r>
              <a:rPr lang="et-EE" sz="2200" dirty="0">
                <a:solidFill>
                  <a:prstClr val="black"/>
                </a:solidFill>
                <a:cs typeface="Andalus" pitchFamily="18" charset="-78"/>
              </a:rPr>
              <a:t>FIE-st kliendile kuni 75% kohanduse maksumusest.</a:t>
            </a:r>
          </a:p>
          <a:p>
            <a:pPr marL="0" indent="0" algn="just">
              <a:spcBef>
                <a:spcPts val="0"/>
              </a:spcBef>
              <a:buNone/>
            </a:pPr>
            <a:endParaRPr lang="et-EE" sz="2200" dirty="0" smtClean="0">
              <a:cs typeface="Andalus" pitchFamily="18" charset="-78"/>
            </a:endParaRPr>
          </a:p>
          <a:p>
            <a:pPr marL="0" indent="0">
              <a:spcBef>
                <a:spcPts val="0"/>
              </a:spcBef>
              <a:buNone/>
            </a:pPr>
            <a:endParaRPr lang="et-EE" sz="2200" dirty="0">
              <a:cs typeface="Andalus" pitchFamily="18" charset="-78"/>
            </a:endParaRPr>
          </a:p>
          <a:p>
            <a:pPr marL="0" lvl="0" indent="0">
              <a:spcBef>
                <a:spcPts val="0"/>
              </a:spcBef>
              <a:buNone/>
            </a:pPr>
            <a:r>
              <a:rPr lang="et-EE" sz="2200" dirty="0" smtClean="0">
                <a:cs typeface="Andalus" pitchFamily="18" charset="-78"/>
              </a:rPr>
              <a:t>Töökohaks võib olla tööandja ehitis või ruum või </a:t>
            </a:r>
            <a:r>
              <a:rPr lang="et-EE" sz="2200" dirty="0" smtClean="0">
                <a:solidFill>
                  <a:srgbClr val="FF0000"/>
                </a:solidFill>
                <a:cs typeface="Andalus" pitchFamily="18" charset="-78"/>
              </a:rPr>
              <a:t>isiku isiklik eluruum, kui see on kokku lepitud tema töötegemise kohaks</a:t>
            </a:r>
            <a:r>
              <a:rPr lang="et-EE" sz="2200" dirty="0">
                <a:solidFill>
                  <a:srgbClr val="FF0000"/>
                </a:solidFill>
                <a:cs typeface="Andalus" pitchFamily="18" charset="-78"/>
              </a:rPr>
              <a:t> </a:t>
            </a:r>
            <a:r>
              <a:rPr lang="et-EE" sz="2200" dirty="0" smtClean="0">
                <a:solidFill>
                  <a:srgbClr val="FF0000"/>
                </a:solidFill>
                <a:cs typeface="Andalus" pitchFamily="18" charset="-78"/>
              </a:rPr>
              <a:t>(alates 2016 aastast)</a:t>
            </a:r>
          </a:p>
          <a:p>
            <a:pPr lvl="1">
              <a:spcBef>
                <a:spcPts val="0"/>
              </a:spcBef>
              <a:buClr>
                <a:srgbClr val="FF6600"/>
              </a:buClr>
              <a:buFont typeface="Arial" panose="020B0604020202020204" pitchFamily="34" charset="0"/>
              <a:buChar char="•"/>
            </a:pPr>
            <a:endParaRPr lang="et-EE" sz="2000" dirty="0">
              <a:solidFill>
                <a:prstClr val="black"/>
              </a:solidFill>
              <a:latin typeface="Andalus" pitchFamily="18" charset="-78"/>
              <a:cs typeface="Andalus" pitchFamily="18" charset="-78"/>
            </a:endParaRPr>
          </a:p>
          <a:p>
            <a:pPr lvl="1">
              <a:spcBef>
                <a:spcPts val="0"/>
              </a:spcBef>
              <a:buClr>
                <a:srgbClr val="FF6600"/>
              </a:buClr>
              <a:buFont typeface="Arial" panose="020B0604020202020204" pitchFamily="34" charset="0"/>
              <a:buChar char="•"/>
            </a:pPr>
            <a:endParaRPr lang="et-EE" sz="2000" dirty="0">
              <a:solidFill>
                <a:srgbClr val="00B050"/>
              </a:solidFill>
              <a:latin typeface="Andalus" pitchFamily="18" charset="-78"/>
              <a:cs typeface="Andalus" pitchFamily="18" charset="-78"/>
            </a:endParaRPr>
          </a:p>
          <a:p>
            <a:pPr lvl="1">
              <a:spcBef>
                <a:spcPts val="0"/>
              </a:spcBef>
              <a:buClr>
                <a:srgbClr val="FF6600"/>
              </a:buClr>
              <a:buFont typeface="Arial" panose="020B0604020202020204" pitchFamily="34" charset="0"/>
              <a:buChar char="•"/>
            </a:pPr>
            <a:endParaRPr lang="et-EE" sz="2000" dirty="0">
              <a:solidFill>
                <a:prstClr val="black"/>
              </a:solidFill>
              <a:latin typeface="Andalus" pitchFamily="18" charset="-78"/>
              <a:cs typeface="Andalus" pitchFamily="18" charset="-78"/>
            </a:endParaRPr>
          </a:p>
        </p:txBody>
      </p:sp>
      <p:graphicFrame>
        <p:nvGraphicFramePr>
          <p:cNvPr id="6" name="Object 5"/>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70028"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676697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Autofit/>
          </a:bodyPr>
          <a:lstStyle/>
          <a:p>
            <a:pPr algn="l">
              <a:defRPr/>
            </a:pPr>
            <a:r>
              <a:rPr lang="et-EE" sz="2800" b="1" dirty="0">
                <a:solidFill>
                  <a:srgbClr val="FF6600"/>
                </a:solidFill>
                <a:latin typeface="Andalus" pitchFamily="18" charset="-78"/>
                <a:cs typeface="Andalus" pitchFamily="18" charset="-78"/>
              </a:rPr>
              <a:t>Töötamiseks vajalik </a:t>
            </a:r>
            <a:r>
              <a:rPr lang="et-EE" sz="2800" b="1" dirty="0" smtClean="0">
                <a:solidFill>
                  <a:srgbClr val="FF6600"/>
                </a:solidFill>
                <a:latin typeface="Andalus" pitchFamily="18" charset="-78"/>
                <a:cs typeface="Andalus" pitchFamily="18" charset="-78"/>
              </a:rPr>
              <a:t>abivahend</a:t>
            </a:r>
            <a:endParaRPr lang="et-EE" sz="28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71052"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a:bodyPr>
          <a:lstStyle/>
          <a:p>
            <a:pPr marL="0" indent="0">
              <a:spcBef>
                <a:spcPts val="0"/>
              </a:spcBef>
              <a:buNone/>
            </a:pPr>
            <a:endParaRPr lang="et-EE" sz="2200" dirty="0">
              <a:latin typeface="Andalus" pitchFamily="18" charset="-78"/>
              <a:cs typeface="Andalus" pitchFamily="18" charset="-78"/>
            </a:endParaRPr>
          </a:p>
          <a:p>
            <a:pPr marL="0" indent="0" algn="just">
              <a:spcBef>
                <a:spcPts val="0"/>
              </a:spcBef>
              <a:buNone/>
            </a:pPr>
            <a:r>
              <a:rPr lang="et-EE" sz="2200" dirty="0">
                <a:latin typeface="Andalus" pitchFamily="18" charset="-78"/>
                <a:cs typeface="Andalus" pitchFamily="18" charset="-78"/>
              </a:rPr>
              <a:t>Puue või pikaajaline tervisehäire takistab tööülesannete täitmist tööandja poolt ettenähtud vahenditega </a:t>
            </a:r>
            <a:r>
              <a:rPr lang="et-EE" sz="2200" dirty="0">
                <a:latin typeface="Andalus" pitchFamily="18" charset="-78"/>
                <a:cs typeface="Andalus" pitchFamily="18" charset="-78"/>
                <a:sym typeface="Wingdings" panose="05000000000000000000" pitchFamily="2" charset="2"/>
              </a:rPr>
              <a:t> anna</a:t>
            </a:r>
            <a:r>
              <a:rPr lang="et-EE" sz="2200" dirty="0">
                <a:latin typeface="Andalus" pitchFamily="18" charset="-78"/>
                <a:cs typeface="Andalus" pitchFamily="18" charset="-78"/>
              </a:rPr>
              <a:t>me tööks vajaliku abivahendi.</a:t>
            </a:r>
          </a:p>
          <a:p>
            <a:pPr marL="0" indent="0" algn="just">
              <a:spcBef>
                <a:spcPts val="0"/>
              </a:spcBef>
              <a:buNone/>
            </a:pPr>
            <a:endParaRPr lang="et-EE" sz="2200" dirty="0">
              <a:latin typeface="Andalus" pitchFamily="18" charset="-78"/>
              <a:cs typeface="Andalus" pitchFamily="18" charset="-78"/>
            </a:endParaRPr>
          </a:p>
          <a:p>
            <a:pPr marL="0" lvl="0" indent="0">
              <a:buClr>
                <a:srgbClr val="F35A15"/>
              </a:buClr>
              <a:buNone/>
            </a:pPr>
            <a:endParaRPr lang="et-EE" sz="2200" dirty="0">
              <a:latin typeface="Andalus" pitchFamily="18" charset="-78"/>
              <a:cs typeface="Andalus" pitchFamily="18" charset="-78"/>
            </a:endParaRPr>
          </a:p>
          <a:p>
            <a:pPr lvl="1">
              <a:buClr>
                <a:srgbClr val="F35A15"/>
              </a:buClr>
              <a:buFont typeface="Arial" panose="020B0604020202020204" pitchFamily="34" charset="0"/>
              <a:buChar char="•"/>
            </a:pPr>
            <a:r>
              <a:rPr lang="et-EE" sz="2200" dirty="0">
                <a:latin typeface="Andalus" pitchFamily="18" charset="-78"/>
                <a:cs typeface="Andalus" pitchFamily="18" charset="-78"/>
              </a:rPr>
              <a:t>abivahend tasuta kasutamiseks</a:t>
            </a:r>
          </a:p>
          <a:p>
            <a:pPr lvl="1">
              <a:buClr>
                <a:srgbClr val="F35A15"/>
              </a:buClr>
              <a:buFont typeface="Arial" panose="020B0604020202020204" pitchFamily="34" charset="0"/>
              <a:buChar char="•"/>
            </a:pPr>
            <a:r>
              <a:rPr lang="et-EE" sz="2200" dirty="0">
                <a:latin typeface="Andalus" pitchFamily="18" charset="-78"/>
                <a:cs typeface="Andalus" pitchFamily="18" charset="-78"/>
              </a:rPr>
              <a:t>kuni kolmeks </a:t>
            </a:r>
            <a:r>
              <a:rPr lang="et-EE" sz="2200" dirty="0" smtClean="0">
                <a:latin typeface="Andalus" pitchFamily="18" charset="-78"/>
                <a:cs typeface="Andalus" pitchFamily="18" charset="-78"/>
              </a:rPr>
              <a:t>aastaks, vajadusel pikendatakse</a:t>
            </a:r>
            <a:endParaRPr lang="et-EE" sz="2200" dirty="0">
              <a:latin typeface="Andalus" pitchFamily="18" charset="-78"/>
              <a:cs typeface="Andalus" pitchFamily="18" charset="-78"/>
            </a:endParaRPr>
          </a:p>
          <a:p>
            <a:pPr>
              <a:buBlip>
                <a:blip r:embed="rId6"/>
              </a:buBlip>
            </a:pPr>
            <a:endParaRPr lang="et-EE" b="1" dirty="0" smtClean="0">
              <a:solidFill>
                <a:srgbClr val="F79646"/>
              </a:solidFill>
            </a:endParaRPr>
          </a:p>
        </p:txBody>
      </p:sp>
    </p:spTree>
    <p:extLst>
      <p:ext uri="{BB962C8B-B14F-4D97-AF65-F5344CB8AC3E}">
        <p14:creationId xmlns:p14="http://schemas.microsoft.com/office/powerpoint/2010/main" val="4831017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a:bodyPr>
          <a:lstStyle/>
          <a:p>
            <a:pPr algn="l" eaLnBrk="1" fontAlgn="auto" hangingPunct="1">
              <a:spcAft>
                <a:spcPts val="0"/>
              </a:spcAft>
              <a:defRPr/>
            </a:pPr>
            <a:r>
              <a:rPr lang="et-EE" sz="2800" b="1" dirty="0" smtClean="0">
                <a:solidFill>
                  <a:srgbClr val="E46C0A"/>
                </a:solidFill>
              </a:rPr>
              <a:t>Töölesõidu toetus (2016)</a:t>
            </a:r>
            <a:r>
              <a:rPr lang="et-EE" sz="2800" b="1" dirty="0" smtClean="0">
                <a:solidFill>
                  <a:schemeClr val="accent6">
                    <a:lumMod val="75000"/>
                  </a:schemeClr>
                </a:solidFill>
              </a:rPr>
              <a:t>	</a:t>
            </a:r>
            <a:endParaRPr lang="et-EE" sz="28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304225"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fontScale="92500" lnSpcReduction="10000"/>
          </a:bodyPr>
          <a:lstStyle/>
          <a:p>
            <a:pPr algn="just">
              <a:buClr>
                <a:schemeClr val="accent6">
                  <a:lumMod val="75000"/>
                </a:schemeClr>
              </a:buClr>
              <a:buFont typeface="Wingdings" charset="2"/>
              <a:buChar char="§"/>
            </a:pPr>
            <a:r>
              <a:rPr lang="et-EE" sz="2400" b="1" dirty="0" smtClean="0">
                <a:solidFill>
                  <a:srgbClr val="000000"/>
                </a:solidFill>
              </a:rPr>
              <a:t>Eesmärk</a:t>
            </a:r>
            <a:r>
              <a:rPr lang="et-EE" sz="2400" dirty="0" smtClean="0">
                <a:solidFill>
                  <a:srgbClr val="000000"/>
                </a:solidFill>
              </a:rPr>
              <a:t> </a:t>
            </a:r>
            <a:r>
              <a:rPr lang="et-EE" sz="2400" dirty="0">
                <a:solidFill>
                  <a:srgbClr val="000000"/>
                </a:solidFill>
              </a:rPr>
              <a:t>on </a:t>
            </a:r>
            <a:r>
              <a:rPr lang="et-EE" sz="2400" dirty="0" smtClean="0">
                <a:solidFill>
                  <a:srgbClr val="000000"/>
                </a:solidFill>
              </a:rPr>
              <a:t>hüvitada osaliselt töölesõiduga </a:t>
            </a:r>
            <a:r>
              <a:rPr lang="et-EE" sz="2400" dirty="0">
                <a:solidFill>
                  <a:srgbClr val="000000"/>
                </a:solidFill>
              </a:rPr>
              <a:t>seotud </a:t>
            </a:r>
            <a:r>
              <a:rPr lang="et-EE" sz="2400" u="sng" dirty="0">
                <a:solidFill>
                  <a:srgbClr val="000000"/>
                </a:solidFill>
              </a:rPr>
              <a:t>lisakulud</a:t>
            </a:r>
            <a:r>
              <a:rPr lang="et-EE" sz="2400" dirty="0">
                <a:solidFill>
                  <a:srgbClr val="000000"/>
                </a:solidFill>
              </a:rPr>
              <a:t>, mis on vähenenud töövõimega </a:t>
            </a:r>
            <a:r>
              <a:rPr lang="et-EE" sz="2400" dirty="0" smtClean="0">
                <a:solidFill>
                  <a:srgbClr val="000000"/>
                </a:solidFill>
              </a:rPr>
              <a:t>inimesel seetõttu, et </a:t>
            </a:r>
            <a:r>
              <a:rPr lang="et-EE" sz="2400" dirty="0">
                <a:solidFill>
                  <a:srgbClr val="000000"/>
                </a:solidFill>
              </a:rPr>
              <a:t>ta ei saa puude </a:t>
            </a:r>
            <a:r>
              <a:rPr lang="et-EE" sz="2400" dirty="0" smtClean="0">
                <a:solidFill>
                  <a:srgbClr val="000000"/>
                </a:solidFill>
              </a:rPr>
              <a:t>või </a:t>
            </a:r>
            <a:r>
              <a:rPr lang="et-EE" sz="2400" dirty="0">
                <a:solidFill>
                  <a:srgbClr val="000000"/>
                </a:solidFill>
              </a:rPr>
              <a:t>terviseseisundi tõttu kasutada tööl käimiseks </a:t>
            </a:r>
            <a:r>
              <a:rPr lang="et-EE" sz="2400" dirty="0" smtClean="0">
                <a:solidFill>
                  <a:srgbClr val="000000"/>
                </a:solidFill>
              </a:rPr>
              <a:t>ühistransporti (välja arvatud  taksot) või vajab ühistranspordi kasutamisel saatjat. </a:t>
            </a:r>
          </a:p>
          <a:p>
            <a:pPr algn="just">
              <a:buClr>
                <a:schemeClr val="accent6">
                  <a:lumMod val="75000"/>
                </a:schemeClr>
              </a:buClr>
              <a:buFont typeface="Wingdings" charset="2"/>
              <a:buChar char="§"/>
            </a:pPr>
            <a:endParaRPr lang="et-EE" sz="2400" dirty="0" smtClean="0">
              <a:solidFill>
                <a:srgbClr val="000000"/>
              </a:solidFill>
            </a:endParaRPr>
          </a:p>
          <a:p>
            <a:pPr algn="just">
              <a:buClr>
                <a:schemeClr val="accent6">
                  <a:lumMod val="75000"/>
                </a:schemeClr>
              </a:buClr>
              <a:buFont typeface="Wingdings" charset="2"/>
              <a:buChar char="§"/>
            </a:pPr>
            <a:r>
              <a:rPr lang="et-EE" sz="2400" b="1" dirty="0" smtClean="0">
                <a:solidFill>
                  <a:srgbClr val="000000"/>
                </a:solidFill>
              </a:rPr>
              <a:t>Toetuse sisu:</a:t>
            </a:r>
          </a:p>
          <a:p>
            <a:pPr algn="just">
              <a:buClr>
                <a:schemeClr val="accent6">
                  <a:lumMod val="75000"/>
                </a:schemeClr>
              </a:buClr>
              <a:buFont typeface="Wingdings" charset="2"/>
              <a:buChar char="§"/>
            </a:pPr>
            <a:r>
              <a:rPr lang="et-EE" sz="2400" dirty="0" smtClean="0">
                <a:solidFill>
                  <a:srgbClr val="000000"/>
                </a:solidFill>
              </a:rPr>
              <a:t> vähenenud töövõimega töötaja sõidukulu hüvitamine</a:t>
            </a:r>
          </a:p>
          <a:p>
            <a:pPr marL="457200" lvl="1" indent="0" algn="just">
              <a:buClr>
                <a:schemeClr val="accent6">
                  <a:lumMod val="75000"/>
                </a:schemeClr>
              </a:buClr>
              <a:buNone/>
            </a:pPr>
            <a:r>
              <a:rPr lang="et-EE" sz="2400" dirty="0" smtClean="0">
                <a:solidFill>
                  <a:srgbClr val="000000"/>
                </a:solidFill>
              </a:rPr>
              <a:t>√ 0,93 </a:t>
            </a:r>
            <a:r>
              <a:rPr lang="et-EE" sz="2400" dirty="0">
                <a:solidFill>
                  <a:srgbClr val="000000"/>
                </a:solidFill>
              </a:rPr>
              <a:t>eur/km, 26 eur/päev, 300 eur/kuu) 12 kuu </a:t>
            </a:r>
            <a:r>
              <a:rPr lang="et-EE" sz="2400" dirty="0" smtClean="0">
                <a:solidFill>
                  <a:srgbClr val="000000"/>
                </a:solidFill>
              </a:rPr>
              <a:t>jooksul</a:t>
            </a:r>
          </a:p>
          <a:p>
            <a:pPr algn="just">
              <a:buClr>
                <a:schemeClr val="accent6">
                  <a:lumMod val="75000"/>
                </a:schemeClr>
              </a:buClr>
              <a:buFont typeface="Wingdings" charset="2"/>
              <a:buChar char="§"/>
            </a:pPr>
            <a:r>
              <a:rPr lang="et-EE" sz="2400" dirty="0" smtClean="0">
                <a:solidFill>
                  <a:srgbClr val="000000"/>
                </a:solidFill>
              </a:rPr>
              <a:t> saatja aja- ja sõidukulu hüvitamine</a:t>
            </a:r>
          </a:p>
          <a:p>
            <a:pPr marL="0" indent="0" algn="just">
              <a:buClr>
                <a:schemeClr val="accent6">
                  <a:lumMod val="75000"/>
                </a:schemeClr>
              </a:buClr>
              <a:buNone/>
            </a:pPr>
            <a:r>
              <a:rPr lang="et-EE" sz="2400" dirty="0" smtClean="0">
                <a:solidFill>
                  <a:srgbClr val="000000"/>
                </a:solidFill>
              </a:rPr>
              <a:t>     √ kuludokumentide alusel, (kuni </a:t>
            </a:r>
            <a:r>
              <a:rPr lang="et-EE" sz="2400" dirty="0">
                <a:solidFill>
                  <a:srgbClr val="000000"/>
                </a:solidFill>
              </a:rPr>
              <a:t>26 eur/päev) 6 kuu jooksul</a:t>
            </a:r>
          </a:p>
          <a:p>
            <a:pPr marL="0" indent="0" algn="just">
              <a:buNone/>
            </a:pPr>
            <a:endParaRPr lang="et-EE" sz="1800" dirty="0" smtClean="0"/>
          </a:p>
          <a:p>
            <a:pPr marL="0" indent="0" algn="just">
              <a:buNone/>
            </a:pPr>
            <a:endParaRPr lang="et-EE" sz="1800" dirty="0" smtClean="0"/>
          </a:p>
          <a:p>
            <a:pPr marL="0" indent="0" algn="just">
              <a:buNone/>
            </a:pPr>
            <a:r>
              <a:rPr lang="et-EE" sz="2000" dirty="0" smtClean="0"/>
              <a:t> </a:t>
            </a:r>
          </a:p>
          <a:p>
            <a:pPr marL="0" indent="0">
              <a:buNone/>
            </a:pPr>
            <a:endParaRPr lang="et-EE" sz="2000" dirty="0"/>
          </a:p>
        </p:txBody>
      </p:sp>
    </p:spTree>
    <p:extLst>
      <p:ext uri="{BB962C8B-B14F-4D97-AF65-F5344CB8AC3E}">
        <p14:creationId xmlns:p14="http://schemas.microsoft.com/office/powerpoint/2010/main" val="29781719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2"/>
          <p:cNvGraphicFramePr/>
          <p:nvPr/>
        </p:nvGraphicFramePr>
        <p:xfrm>
          <a:off x="142875" y="142875"/>
          <a:ext cx="2143125" cy="484183"/>
        </p:xfrm>
        <a:graphic>
          <a:graphicData uri="http://schemas.openxmlformats.org/presentationml/2006/ole">
            <mc:AlternateContent xmlns:mc="http://schemas.openxmlformats.org/markup-compatibility/2006">
              <mc:Choice xmlns:v="urn:schemas-microsoft-com:vml" Requires="v">
                <p:oleObj spid="_x0000_s489473" r:id="rId4" imgW="6879601" imgH="1559250" progId="">
                  <p:embed/>
                </p:oleObj>
              </mc:Choice>
              <mc:Fallback>
                <p:oleObj r:id="rId4" imgW="6879601" imgH="1559250" progId="">
                  <p:embed/>
                  <p:pic>
                    <p:nvPicPr>
                      <p:cNvPr id="0" name=""/>
                      <p:cNvPicPr/>
                      <p:nvPr/>
                    </p:nvPicPr>
                    <p:blipFill>
                      <a:blip r:embed="rId5"/>
                      <a:stretch>
                        <a:fillRect/>
                      </a:stretch>
                    </p:blipFill>
                    <p:spPr>
                      <a:xfrm>
                        <a:off x="142875" y="142875"/>
                        <a:ext cx="2143125" cy="484183"/>
                      </a:xfrm>
                      <a:prstGeom prst="rect">
                        <a:avLst/>
                      </a:prstGeom>
                      <a:noFill/>
                      <a:ln>
                        <a:noFill/>
                      </a:ln>
                    </p:spPr>
                  </p:pic>
                </p:oleObj>
              </mc:Fallback>
            </mc:AlternateContent>
          </a:graphicData>
        </a:graphic>
      </p:graphicFrame>
      <p:grpSp>
        <p:nvGrpSpPr>
          <p:cNvPr id="3" name="Sisu kohatäide 2"/>
          <p:cNvGrpSpPr/>
          <p:nvPr/>
        </p:nvGrpSpPr>
        <p:grpSpPr>
          <a:xfrm>
            <a:off x="231423" y="2263069"/>
            <a:ext cx="5506654" cy="3447171"/>
            <a:chOff x="434484" y="3426289"/>
            <a:chExt cx="5513632" cy="3462520"/>
          </a:xfrm>
          <a:solidFill>
            <a:schemeClr val="bg1"/>
          </a:solidFill>
        </p:grpSpPr>
        <p:sp>
          <p:nvSpPr>
            <p:cNvPr id="4" name="Vabakuju 3"/>
            <p:cNvSpPr/>
            <p:nvPr/>
          </p:nvSpPr>
          <p:spPr>
            <a:xfrm>
              <a:off x="3204053" y="3426289"/>
              <a:ext cx="2744063" cy="1864379"/>
            </a:xfrm>
            <a:custGeom>
              <a:avLst/>
              <a:gdLst>
                <a:gd name="f0" fmla="val 10800000"/>
                <a:gd name="f1" fmla="val 5400000"/>
                <a:gd name="f2" fmla="val 180"/>
                <a:gd name="f3" fmla="val w"/>
                <a:gd name="f4" fmla="val h"/>
                <a:gd name="f5" fmla="val 0"/>
                <a:gd name="f6" fmla="val 2520894"/>
                <a:gd name="f7" fmla="val 2834608"/>
                <a:gd name="f8" fmla="val 1417304"/>
                <a:gd name="f9" fmla="val 634549"/>
                <a:gd name="f10" fmla="val 564321"/>
                <a:gd name="f11" fmla="val 1260447"/>
                <a:gd name="f12" fmla="val 1956573"/>
                <a:gd name="f13" fmla="val 2200059"/>
                <a:gd name="f14" fmla="+- 0 0 -90"/>
                <a:gd name="f15" fmla="*/ f3 1 2520894"/>
                <a:gd name="f16" fmla="*/ f4 1 2834608"/>
                <a:gd name="f17" fmla="val f5"/>
                <a:gd name="f18" fmla="val f6"/>
                <a:gd name="f19" fmla="val f7"/>
                <a:gd name="f20" fmla="*/ f14 f0 1"/>
                <a:gd name="f21" fmla="+- f19 0 f17"/>
                <a:gd name="f22" fmla="+- f18 0 f17"/>
                <a:gd name="f23" fmla="*/ f20 1 f2"/>
                <a:gd name="f24" fmla="*/ f22 1 2520894"/>
                <a:gd name="f25" fmla="*/ f21 1 2834608"/>
                <a:gd name="f26" fmla="*/ 0 f22 1"/>
                <a:gd name="f27" fmla="*/ 1417304 f21 1"/>
                <a:gd name="f28" fmla="*/ 1260447 f22 1"/>
                <a:gd name="f29" fmla="*/ 0 f21 1"/>
                <a:gd name="f30" fmla="*/ 2520894 f22 1"/>
                <a:gd name="f31" fmla="*/ 2834608 f21 1"/>
                <a:gd name="f32" fmla="+- f23 0 f1"/>
                <a:gd name="f33" fmla="*/ f26 1 2520894"/>
                <a:gd name="f34" fmla="*/ f27 1 2834608"/>
                <a:gd name="f35" fmla="*/ f28 1 2520894"/>
                <a:gd name="f36" fmla="*/ f29 1 2834608"/>
                <a:gd name="f37" fmla="*/ f30 1 2520894"/>
                <a:gd name="f38" fmla="*/ f31 1 2834608"/>
                <a:gd name="f39" fmla="*/ f17 1 f24"/>
                <a:gd name="f40" fmla="*/ f18 1 f24"/>
                <a:gd name="f41" fmla="*/ f17 1 f25"/>
                <a:gd name="f42" fmla="*/ f19 1 f25"/>
                <a:gd name="f43" fmla="*/ f33 1 f24"/>
                <a:gd name="f44" fmla="*/ f34 1 f25"/>
                <a:gd name="f45" fmla="*/ f35 1 f24"/>
                <a:gd name="f46" fmla="*/ f36 1 f25"/>
                <a:gd name="f47" fmla="*/ f37 1 f24"/>
                <a:gd name="f48" fmla="*/ f38 1 f25"/>
                <a:gd name="f49" fmla="*/ f39 f15 1"/>
                <a:gd name="f50" fmla="*/ f40 f15 1"/>
                <a:gd name="f51" fmla="*/ f42 f16 1"/>
                <a:gd name="f52" fmla="*/ f41 f16 1"/>
                <a:gd name="f53" fmla="*/ f43 f15 1"/>
                <a:gd name="f54" fmla="*/ f44 f16 1"/>
                <a:gd name="f55" fmla="*/ f45 f15 1"/>
                <a:gd name="f56" fmla="*/ f46 f16 1"/>
                <a:gd name="f57" fmla="*/ f47 f15 1"/>
                <a:gd name="f58" fmla="*/ f48 f16 1"/>
              </a:gdLst>
              <a:ahLst/>
              <a:cxnLst>
                <a:cxn ang="3cd4">
                  <a:pos x="hc" y="t"/>
                </a:cxn>
                <a:cxn ang="0">
                  <a:pos x="r" y="vc"/>
                </a:cxn>
                <a:cxn ang="cd4">
                  <a:pos x="hc" y="b"/>
                </a:cxn>
                <a:cxn ang="cd2">
                  <a:pos x="l" y="vc"/>
                </a:cxn>
                <a:cxn ang="f32">
                  <a:pos x="f53" y="f54"/>
                </a:cxn>
                <a:cxn ang="f32">
                  <a:pos x="f55" y="f56"/>
                </a:cxn>
                <a:cxn ang="f32">
                  <a:pos x="f57" y="f54"/>
                </a:cxn>
                <a:cxn ang="f32">
                  <a:pos x="f55" y="f58"/>
                </a:cxn>
                <a:cxn ang="f32">
                  <a:pos x="f53" y="f54"/>
                </a:cxn>
              </a:cxnLst>
              <a:rect l="f49" t="f52" r="f50" b="f51"/>
              <a:pathLst>
                <a:path w="2520894" h="2834608">
                  <a:moveTo>
                    <a:pt x="f5" y="f8"/>
                  </a:moveTo>
                  <a:cubicBezTo>
                    <a:pt x="f5" y="f9"/>
                    <a:pt x="f10" y="f5"/>
                    <a:pt x="f11" y="f5"/>
                  </a:cubicBezTo>
                  <a:cubicBezTo>
                    <a:pt x="f12" y="f5"/>
                    <a:pt x="f6" y="f9"/>
                    <a:pt x="f6" y="f8"/>
                  </a:cubicBezTo>
                  <a:cubicBezTo>
                    <a:pt x="f6" y="f13"/>
                    <a:pt x="f12" y="f7"/>
                    <a:pt x="f11" y="f7"/>
                  </a:cubicBezTo>
                  <a:cubicBezTo>
                    <a:pt x="f10" y="f7"/>
                    <a:pt x="f5" y="f13"/>
                    <a:pt x="f5" y="f8"/>
                  </a:cubicBezTo>
                  <a:close/>
                </a:path>
              </a:pathLst>
            </a:custGeom>
            <a:grpFill/>
            <a:ln w="25402">
              <a:solidFill>
                <a:srgbClr val="E46C0A"/>
              </a:solidFill>
              <a:prstDash val="solid"/>
            </a:ln>
          </p:spPr>
          <p:txBody>
            <a:bodyPr vert="horz" wrap="square" lIns="384413" tIns="430362" rIns="384413" bIns="430362" anchor="ctr" anchorCtr="1" compatLnSpc="1"/>
            <a:lstStyle/>
            <a:p>
              <a:pPr marL="0" marR="0" lvl="0" indent="0" algn="ctr"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et-EE" sz="2400" b="1" i="0" u="none" strike="noStrike" kern="1200" cap="none" spc="0" baseline="0" dirty="0" smtClean="0">
                  <a:uFillTx/>
                  <a:latin typeface="Calibri"/>
                </a:rPr>
                <a:t>TÖÖTUKASSA TEENUSED</a:t>
              </a:r>
            </a:p>
            <a:p>
              <a:pPr marL="0" marR="0" lvl="0" indent="0" algn="ctr"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et-EE" sz="2400" b="1" dirty="0" smtClean="0">
                  <a:latin typeface="Calibri"/>
                </a:rPr>
                <a:t>TÖÖANDJALE</a:t>
              </a:r>
              <a:endParaRPr lang="et-EE" sz="2400" b="1" i="0" u="none" strike="noStrike" kern="1200" cap="none" spc="0" baseline="0" dirty="0">
                <a:uFillTx/>
                <a:latin typeface="Calibri"/>
              </a:endParaRPr>
            </a:p>
          </p:txBody>
        </p:sp>
        <p:sp>
          <p:nvSpPr>
            <p:cNvPr id="6" name="Vabakuju 5"/>
            <p:cNvSpPr/>
            <p:nvPr/>
          </p:nvSpPr>
          <p:spPr>
            <a:xfrm>
              <a:off x="514662" y="6164021"/>
              <a:ext cx="2605072" cy="724788"/>
            </a:xfrm>
            <a:custGeom>
              <a:avLst/>
              <a:gdLst>
                <a:gd name="f0" fmla="val 10800000"/>
                <a:gd name="f1" fmla="val 5400000"/>
                <a:gd name="f2" fmla="val 180"/>
                <a:gd name="f3" fmla="val w"/>
                <a:gd name="f4" fmla="val h"/>
                <a:gd name="f5" fmla="val 0"/>
                <a:gd name="f6" fmla="val 2085974"/>
                <a:gd name="f7" fmla="val 998991"/>
                <a:gd name="f8" fmla="val 99899"/>
                <a:gd name="f9" fmla="val 44726"/>
                <a:gd name="f10" fmla="val 1986075"/>
                <a:gd name="f11" fmla="val 2041248"/>
                <a:gd name="f12" fmla="val 899092"/>
                <a:gd name="f13" fmla="val 954265"/>
                <a:gd name="f14" fmla="+- 0 0 -90"/>
                <a:gd name="f15" fmla="*/ f3 1 2085974"/>
                <a:gd name="f16" fmla="*/ f4 1 998991"/>
                <a:gd name="f17" fmla="val f5"/>
                <a:gd name="f18" fmla="val f6"/>
                <a:gd name="f19" fmla="val f7"/>
                <a:gd name="f20" fmla="*/ f14 f0 1"/>
                <a:gd name="f21" fmla="+- f19 0 f17"/>
                <a:gd name="f22" fmla="+- f18 0 f17"/>
                <a:gd name="f23" fmla="*/ f20 1 f2"/>
                <a:gd name="f24" fmla="*/ f22 1 2085974"/>
                <a:gd name="f25" fmla="*/ f21 1 998991"/>
                <a:gd name="f26" fmla="*/ 0 f22 1"/>
                <a:gd name="f27" fmla="*/ 99899 f21 1"/>
                <a:gd name="f28" fmla="*/ 99899 f22 1"/>
                <a:gd name="f29" fmla="*/ 0 f21 1"/>
                <a:gd name="f30" fmla="*/ 1986075 f22 1"/>
                <a:gd name="f31" fmla="*/ 2085974 f22 1"/>
                <a:gd name="f32" fmla="*/ 899092 f21 1"/>
                <a:gd name="f33" fmla="*/ 998991 f21 1"/>
                <a:gd name="f34" fmla="+- f23 0 f1"/>
                <a:gd name="f35" fmla="*/ f26 1 2085974"/>
                <a:gd name="f36" fmla="*/ f27 1 998991"/>
                <a:gd name="f37" fmla="*/ f28 1 2085974"/>
                <a:gd name="f38" fmla="*/ f29 1 998991"/>
                <a:gd name="f39" fmla="*/ f30 1 2085974"/>
                <a:gd name="f40" fmla="*/ f31 1 2085974"/>
                <a:gd name="f41" fmla="*/ f32 1 998991"/>
                <a:gd name="f42" fmla="*/ f33 1 998991"/>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2085974" h="998991">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7354" tIns="67354" rIns="67354" bIns="67354"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Töövahendus</a:t>
              </a:r>
              <a:r>
                <a:rPr lang="et-EE" b="0" i="0" u="none" strike="noStrike" kern="1200" cap="none" spc="0" dirty="0" smtClean="0">
                  <a:uFillTx/>
                  <a:latin typeface="Calibri"/>
                </a:rPr>
                <a:t> </a:t>
              </a:r>
              <a:br>
                <a:rPr lang="et-EE" b="0" i="0" u="none" strike="noStrike" kern="1200" cap="none" spc="0" dirty="0" smtClean="0">
                  <a:uFillTx/>
                  <a:latin typeface="Calibri"/>
                </a:rPr>
              </a:br>
              <a:r>
                <a:rPr lang="et-EE" b="0" i="0" u="none" strike="noStrike" kern="1200" cap="none" spc="0" dirty="0" smtClean="0">
                  <a:uFillTx/>
                  <a:latin typeface="Calibri"/>
                </a:rPr>
                <a:t>(sh kandidaatide eelvalik, proovitöö, messid)</a:t>
              </a:r>
              <a:endParaRPr lang="et-EE" b="0" i="0" u="none" strike="noStrike" kern="1200" cap="none" spc="0" baseline="0" dirty="0">
                <a:uFillTx/>
                <a:latin typeface="Calibri"/>
              </a:endParaRPr>
            </a:p>
          </p:txBody>
        </p:sp>
        <p:sp>
          <p:nvSpPr>
            <p:cNvPr id="8" name="Vabakuju 7"/>
            <p:cNvSpPr/>
            <p:nvPr/>
          </p:nvSpPr>
          <p:spPr>
            <a:xfrm>
              <a:off x="481763" y="4651832"/>
              <a:ext cx="2585883" cy="1340381"/>
            </a:xfrm>
            <a:custGeom>
              <a:avLst/>
              <a:gdLst>
                <a:gd name="f0" fmla="val 10800000"/>
                <a:gd name="f1" fmla="val 5400000"/>
                <a:gd name="f2" fmla="val 180"/>
                <a:gd name="f3" fmla="val w"/>
                <a:gd name="f4" fmla="val h"/>
                <a:gd name="f5" fmla="val 0"/>
                <a:gd name="f6" fmla="val 1683670"/>
                <a:gd name="f7" fmla="val 772014"/>
                <a:gd name="f8" fmla="val 77201"/>
                <a:gd name="f9" fmla="val 34564"/>
                <a:gd name="f10" fmla="val 1606469"/>
                <a:gd name="f11" fmla="val 1649106"/>
                <a:gd name="f12" fmla="val 694813"/>
                <a:gd name="f13" fmla="val 737450"/>
                <a:gd name="f14" fmla="+- 0 0 -90"/>
                <a:gd name="f15" fmla="*/ f3 1 1683670"/>
                <a:gd name="f16" fmla="*/ f4 1 772014"/>
                <a:gd name="f17" fmla="val f5"/>
                <a:gd name="f18" fmla="val f6"/>
                <a:gd name="f19" fmla="val f7"/>
                <a:gd name="f20" fmla="*/ f14 f0 1"/>
                <a:gd name="f21" fmla="+- f19 0 f17"/>
                <a:gd name="f22" fmla="+- f18 0 f17"/>
                <a:gd name="f23" fmla="*/ f20 1 f2"/>
                <a:gd name="f24" fmla="*/ f22 1 1683670"/>
                <a:gd name="f25" fmla="*/ f21 1 772014"/>
                <a:gd name="f26" fmla="*/ 0 f22 1"/>
                <a:gd name="f27" fmla="*/ 77201 f21 1"/>
                <a:gd name="f28" fmla="*/ 77201 f22 1"/>
                <a:gd name="f29" fmla="*/ 0 f21 1"/>
                <a:gd name="f30" fmla="*/ 1606469 f22 1"/>
                <a:gd name="f31" fmla="*/ 1683670 f22 1"/>
                <a:gd name="f32" fmla="*/ 694813 f21 1"/>
                <a:gd name="f33" fmla="*/ 772014 f21 1"/>
                <a:gd name="f34" fmla="+- f23 0 f1"/>
                <a:gd name="f35" fmla="*/ f26 1 1683670"/>
                <a:gd name="f36" fmla="*/ f27 1 772014"/>
                <a:gd name="f37" fmla="*/ f28 1 1683670"/>
                <a:gd name="f38" fmla="*/ f29 1 772014"/>
                <a:gd name="f39" fmla="*/ f30 1 1683670"/>
                <a:gd name="f40" fmla="*/ f31 1 1683670"/>
                <a:gd name="f41" fmla="*/ f32 1 772014"/>
                <a:gd name="f42" fmla="*/ f33 1 772014"/>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683670" h="77201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0716" tIns="60716" rIns="60716" bIns="60716"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kern="0" dirty="0" smtClean="0">
                  <a:latin typeface="Calibri"/>
                </a:rPr>
                <a:t>Tööandjale tööjõu ettevalmistamine (koolituse tellimine vastavalt konkreetse tööandja vajadusele) </a:t>
              </a:r>
              <a:endParaRPr lang="et-EE" b="0" i="0" u="none" strike="noStrike" kern="1200" cap="none" spc="0" baseline="0" dirty="0">
                <a:uFillTx/>
                <a:latin typeface="Calibri"/>
              </a:endParaRPr>
            </a:p>
          </p:txBody>
        </p:sp>
        <p:sp>
          <p:nvSpPr>
            <p:cNvPr id="10" name="Vabakuju 9"/>
            <p:cNvSpPr/>
            <p:nvPr/>
          </p:nvSpPr>
          <p:spPr>
            <a:xfrm>
              <a:off x="434484" y="3850154"/>
              <a:ext cx="2551178" cy="625702"/>
            </a:xfrm>
            <a:custGeom>
              <a:avLst/>
              <a:gdLst>
                <a:gd name="f0" fmla="val 10800000"/>
                <a:gd name="f1" fmla="val 5400000"/>
                <a:gd name="f2" fmla="val 180"/>
                <a:gd name="f3" fmla="val w"/>
                <a:gd name="f4" fmla="val h"/>
                <a:gd name="f5" fmla="val 0"/>
                <a:gd name="f6" fmla="val 1877587"/>
                <a:gd name="f7" fmla="val 801642"/>
                <a:gd name="f8" fmla="val 80164"/>
                <a:gd name="f9" fmla="val 35891"/>
                <a:gd name="f10" fmla="val 1797423"/>
                <a:gd name="f11" fmla="val 1841696"/>
                <a:gd name="f12" fmla="val 721478"/>
                <a:gd name="f13" fmla="val 765751"/>
                <a:gd name="f14" fmla="+- 0 0 -90"/>
                <a:gd name="f15" fmla="*/ f3 1 1877587"/>
                <a:gd name="f16" fmla="*/ f4 1 801642"/>
                <a:gd name="f17" fmla="val f5"/>
                <a:gd name="f18" fmla="val f6"/>
                <a:gd name="f19" fmla="val f7"/>
                <a:gd name="f20" fmla="*/ f14 f0 1"/>
                <a:gd name="f21" fmla="+- f19 0 f17"/>
                <a:gd name="f22" fmla="+- f18 0 f17"/>
                <a:gd name="f23" fmla="*/ f20 1 f2"/>
                <a:gd name="f24" fmla="*/ f22 1 1877587"/>
                <a:gd name="f25" fmla="*/ f21 1 801642"/>
                <a:gd name="f26" fmla="*/ 0 f22 1"/>
                <a:gd name="f27" fmla="*/ 80164 f21 1"/>
                <a:gd name="f28" fmla="*/ 80164 f22 1"/>
                <a:gd name="f29" fmla="*/ 0 f21 1"/>
                <a:gd name="f30" fmla="*/ 1797423 f22 1"/>
                <a:gd name="f31" fmla="*/ 1877587 f22 1"/>
                <a:gd name="f32" fmla="*/ 721478 f21 1"/>
                <a:gd name="f33" fmla="*/ 801642 f21 1"/>
                <a:gd name="f34" fmla="+- f23 0 f1"/>
                <a:gd name="f35" fmla="*/ f26 1 1877587"/>
                <a:gd name="f36" fmla="*/ f27 1 801642"/>
                <a:gd name="f37" fmla="*/ f28 1 1877587"/>
                <a:gd name="f38" fmla="*/ f29 1 801642"/>
                <a:gd name="f39" fmla="*/ f30 1 1877587"/>
                <a:gd name="f40" fmla="*/ f31 1 1877587"/>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7587"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Tööandjale töötaja koolituskulu hüvitamine</a:t>
              </a:r>
              <a:r>
                <a:rPr lang="et-EE" b="0" i="0" u="none" strike="noStrike" kern="1200" cap="none" spc="0" dirty="0" smtClean="0">
                  <a:uFillTx/>
                  <a:latin typeface="Calibri"/>
                </a:rPr>
                <a:t> </a:t>
              </a:r>
              <a:endParaRPr lang="en-GB" b="0" i="0" u="none" strike="noStrike" kern="1200" cap="none" spc="0" baseline="0" dirty="0">
                <a:uFillTx/>
                <a:latin typeface="Calibri"/>
              </a:endParaRPr>
            </a:p>
          </p:txBody>
        </p:sp>
      </p:grpSp>
      <p:sp>
        <p:nvSpPr>
          <p:cNvPr id="28" name="Vabakuju 27"/>
          <p:cNvSpPr/>
          <p:nvPr/>
        </p:nvSpPr>
        <p:spPr>
          <a:xfrm>
            <a:off x="5856166" y="854411"/>
            <a:ext cx="2012472" cy="870235"/>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Töötajale tööks</a:t>
            </a:r>
            <a:r>
              <a:rPr lang="et-EE" b="0" i="0" u="none" strike="noStrike" kern="1200" cap="none" spc="0" dirty="0" smtClean="0">
                <a:uFillTx/>
                <a:latin typeface="Calibri"/>
              </a:rPr>
              <a:t> vajaliku abivahendi andmine</a:t>
            </a:r>
            <a:endParaRPr lang="en-GB" b="0" i="0" u="none" strike="noStrike" kern="1200" cap="none" spc="0" baseline="0" dirty="0">
              <a:uFillTx/>
              <a:latin typeface="Calibri"/>
            </a:endParaRPr>
          </a:p>
        </p:txBody>
      </p:sp>
      <p:sp>
        <p:nvSpPr>
          <p:cNvPr id="29" name="Vabakuju 28"/>
          <p:cNvSpPr/>
          <p:nvPr/>
        </p:nvSpPr>
        <p:spPr>
          <a:xfrm>
            <a:off x="5868144" y="1844824"/>
            <a:ext cx="2038860" cy="622447"/>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Töökoha kohandamine</a:t>
            </a:r>
            <a:endParaRPr lang="en-GB" b="0" i="0" u="none" strike="noStrike" kern="1200" cap="none" spc="0" baseline="0" dirty="0">
              <a:uFillTx/>
              <a:latin typeface="Calibri"/>
            </a:endParaRPr>
          </a:p>
        </p:txBody>
      </p:sp>
      <p:sp>
        <p:nvSpPr>
          <p:cNvPr id="30" name="Vabakuju 29"/>
          <p:cNvSpPr/>
          <p:nvPr/>
        </p:nvSpPr>
        <p:spPr>
          <a:xfrm>
            <a:off x="3275856" y="858001"/>
            <a:ext cx="1997726" cy="870235"/>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Töövestlusel abistamine</a:t>
            </a:r>
            <a:endParaRPr lang="en-GB" b="0" i="0" u="none" strike="noStrike" kern="1200" cap="none" spc="0" baseline="0" dirty="0">
              <a:uFillTx/>
              <a:latin typeface="Calibri"/>
            </a:endParaRPr>
          </a:p>
        </p:txBody>
      </p:sp>
      <p:sp>
        <p:nvSpPr>
          <p:cNvPr id="32" name="Vabakuju 31"/>
          <p:cNvSpPr/>
          <p:nvPr/>
        </p:nvSpPr>
        <p:spPr>
          <a:xfrm>
            <a:off x="311499" y="858001"/>
            <a:ext cx="2570813" cy="696490"/>
          </a:xfrm>
          <a:custGeom>
            <a:avLst/>
            <a:gdLst>
              <a:gd name="f0" fmla="val 10800000"/>
              <a:gd name="f1" fmla="val 5400000"/>
              <a:gd name="f2" fmla="val 180"/>
              <a:gd name="f3" fmla="val w"/>
              <a:gd name="f4" fmla="val h"/>
              <a:gd name="f5" fmla="val 0"/>
              <a:gd name="f6" fmla="val 1943192"/>
              <a:gd name="f7" fmla="val 1349140"/>
              <a:gd name="f8" fmla="val 134914"/>
              <a:gd name="f9" fmla="val 60403"/>
              <a:gd name="f10" fmla="val 1808278"/>
              <a:gd name="f11" fmla="val 1882789"/>
              <a:gd name="f12" fmla="val 1214226"/>
              <a:gd name="f13" fmla="val 1288737"/>
              <a:gd name="f14" fmla="+- 0 0 -90"/>
              <a:gd name="f15" fmla="*/ f3 1 1943192"/>
              <a:gd name="f16" fmla="*/ f4 1 1349140"/>
              <a:gd name="f17" fmla="val f5"/>
              <a:gd name="f18" fmla="val f6"/>
              <a:gd name="f19" fmla="val f7"/>
              <a:gd name="f20" fmla="*/ f14 f0 1"/>
              <a:gd name="f21" fmla="+- f19 0 f17"/>
              <a:gd name="f22" fmla="+- f18 0 f17"/>
              <a:gd name="f23" fmla="*/ f20 1 f2"/>
              <a:gd name="f24" fmla="*/ f22 1 1943192"/>
              <a:gd name="f25" fmla="*/ f21 1 1349140"/>
              <a:gd name="f26" fmla="*/ 0 f22 1"/>
              <a:gd name="f27" fmla="*/ 134914 f21 1"/>
              <a:gd name="f28" fmla="*/ 134914 f22 1"/>
              <a:gd name="f29" fmla="*/ 0 f21 1"/>
              <a:gd name="f30" fmla="*/ 1808278 f22 1"/>
              <a:gd name="f31" fmla="*/ 1943192 f22 1"/>
              <a:gd name="f32" fmla="*/ 1214226 f21 1"/>
              <a:gd name="f33" fmla="*/ 1349140 f21 1"/>
              <a:gd name="f34" fmla="+- f23 0 f1"/>
              <a:gd name="f35" fmla="*/ f26 1 1943192"/>
              <a:gd name="f36" fmla="*/ f27 1 1349140"/>
              <a:gd name="f37" fmla="*/ f28 1 1943192"/>
              <a:gd name="f38" fmla="*/ f29 1 1349140"/>
              <a:gd name="f39" fmla="*/ f30 1 1943192"/>
              <a:gd name="f40" fmla="*/ f31 1 1943192"/>
              <a:gd name="f41" fmla="*/ f32 1 1349140"/>
              <a:gd name="f42" fmla="*/ f33 1 134914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943192" h="134914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77614" tIns="77614" rIns="77614" bIns="77614" anchor="ctr" anchorCtr="1" compatLnSpc="1"/>
          <a:lstStyle/>
          <a:p>
            <a:pPr marL="0" marR="0" lvl="0" indent="0"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sz="2000" b="0" i="0" u="none" strike="noStrike" kern="1200" cap="none" spc="0" dirty="0" smtClean="0">
                <a:uFillTx/>
                <a:latin typeface="Calibri"/>
              </a:rPr>
              <a:t> Palgatoetus</a:t>
            </a:r>
            <a:endParaRPr lang="et-EE" b="1" i="0" u="none" strike="noStrike" kern="1200" cap="none" spc="0" dirty="0" smtClean="0">
              <a:solidFill>
                <a:srgbClr val="FF0000"/>
              </a:solidFill>
              <a:uFillTx/>
              <a:latin typeface="Calibri"/>
            </a:endParaRPr>
          </a:p>
        </p:txBody>
      </p:sp>
      <p:sp>
        <p:nvSpPr>
          <p:cNvPr id="33" name="Vabakuju 32"/>
          <p:cNvSpPr/>
          <p:nvPr/>
        </p:nvSpPr>
        <p:spPr>
          <a:xfrm>
            <a:off x="5868144" y="3356992"/>
            <a:ext cx="2038860" cy="690006"/>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Tugiisikuga töötamine</a:t>
            </a:r>
            <a:endParaRPr lang="en-GB" b="0" i="0" u="none" strike="noStrike" kern="1200" cap="none" spc="0" baseline="0" dirty="0">
              <a:uFillTx/>
              <a:latin typeface="Calibri"/>
            </a:endParaRPr>
          </a:p>
        </p:txBody>
      </p:sp>
      <p:sp>
        <p:nvSpPr>
          <p:cNvPr id="38" name="Vabakuju 37"/>
          <p:cNvSpPr/>
          <p:nvPr/>
        </p:nvSpPr>
        <p:spPr>
          <a:xfrm>
            <a:off x="5856168" y="4988664"/>
            <a:ext cx="2172218" cy="721575"/>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Tööandjate</a:t>
            </a:r>
            <a:r>
              <a:rPr lang="et-EE" b="0" i="0" u="none" strike="noStrike" kern="1200" cap="none" spc="0" dirty="0" smtClean="0">
                <a:uFillTx/>
                <a:latin typeface="Calibri"/>
              </a:rPr>
              <a:t> nõustamine ja koolitus</a:t>
            </a:r>
            <a:endParaRPr lang="en-GB" b="0" i="0" u="none" strike="noStrike" kern="1200" cap="none" spc="0" baseline="0" dirty="0">
              <a:uFillTx/>
              <a:latin typeface="Calibri"/>
            </a:endParaRPr>
          </a:p>
        </p:txBody>
      </p:sp>
      <p:sp>
        <p:nvSpPr>
          <p:cNvPr id="31" name="Vabakuju 30"/>
          <p:cNvSpPr/>
          <p:nvPr/>
        </p:nvSpPr>
        <p:spPr>
          <a:xfrm>
            <a:off x="295703" y="1844824"/>
            <a:ext cx="2570813" cy="696490"/>
          </a:xfrm>
          <a:custGeom>
            <a:avLst/>
            <a:gdLst>
              <a:gd name="f0" fmla="val 10800000"/>
              <a:gd name="f1" fmla="val 5400000"/>
              <a:gd name="f2" fmla="val 180"/>
              <a:gd name="f3" fmla="val w"/>
              <a:gd name="f4" fmla="val h"/>
              <a:gd name="f5" fmla="val 0"/>
              <a:gd name="f6" fmla="val 1943192"/>
              <a:gd name="f7" fmla="val 1349140"/>
              <a:gd name="f8" fmla="val 134914"/>
              <a:gd name="f9" fmla="val 60403"/>
              <a:gd name="f10" fmla="val 1808278"/>
              <a:gd name="f11" fmla="val 1882789"/>
              <a:gd name="f12" fmla="val 1214226"/>
              <a:gd name="f13" fmla="val 1288737"/>
              <a:gd name="f14" fmla="+- 0 0 -90"/>
              <a:gd name="f15" fmla="*/ f3 1 1943192"/>
              <a:gd name="f16" fmla="*/ f4 1 1349140"/>
              <a:gd name="f17" fmla="val f5"/>
              <a:gd name="f18" fmla="val f6"/>
              <a:gd name="f19" fmla="val f7"/>
              <a:gd name="f20" fmla="*/ f14 f0 1"/>
              <a:gd name="f21" fmla="+- f19 0 f17"/>
              <a:gd name="f22" fmla="+- f18 0 f17"/>
              <a:gd name="f23" fmla="*/ f20 1 f2"/>
              <a:gd name="f24" fmla="*/ f22 1 1943192"/>
              <a:gd name="f25" fmla="*/ f21 1 1349140"/>
              <a:gd name="f26" fmla="*/ 0 f22 1"/>
              <a:gd name="f27" fmla="*/ 134914 f21 1"/>
              <a:gd name="f28" fmla="*/ 134914 f22 1"/>
              <a:gd name="f29" fmla="*/ 0 f21 1"/>
              <a:gd name="f30" fmla="*/ 1808278 f22 1"/>
              <a:gd name="f31" fmla="*/ 1943192 f22 1"/>
              <a:gd name="f32" fmla="*/ 1214226 f21 1"/>
              <a:gd name="f33" fmla="*/ 1349140 f21 1"/>
              <a:gd name="f34" fmla="+- f23 0 f1"/>
              <a:gd name="f35" fmla="*/ f26 1 1943192"/>
              <a:gd name="f36" fmla="*/ f27 1 1349140"/>
              <a:gd name="f37" fmla="*/ f28 1 1943192"/>
              <a:gd name="f38" fmla="*/ f29 1 1349140"/>
              <a:gd name="f39" fmla="*/ f30 1 1943192"/>
              <a:gd name="f40" fmla="*/ f31 1 1943192"/>
              <a:gd name="f41" fmla="*/ f32 1 1349140"/>
              <a:gd name="f42" fmla="*/ f33 1 134914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943192" h="134914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77614" tIns="77614" rIns="77614" bIns="77614" anchor="ctr" anchorCtr="1" compatLnSpc="1"/>
          <a:lstStyle/>
          <a:p>
            <a:pPr marL="0" marR="0" lvl="0" indent="0"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sz="2000" b="0" i="0" u="none" strike="noStrike" kern="1200" cap="none" spc="0" dirty="0" smtClean="0">
                <a:uFillTx/>
                <a:latin typeface="Calibri"/>
              </a:rPr>
              <a:t> Tööpraktika</a:t>
            </a:r>
            <a:endParaRPr lang="et-EE" b="1" i="0" u="none" strike="noStrike" kern="1200" cap="none" spc="0" dirty="0" smtClean="0">
              <a:solidFill>
                <a:srgbClr val="FF0000"/>
              </a:solidFill>
              <a:uFillTx/>
              <a:latin typeface="Calibri"/>
            </a:endParaRPr>
          </a:p>
        </p:txBody>
      </p:sp>
      <p:sp>
        <p:nvSpPr>
          <p:cNvPr id="40" name="Vabakuju 39"/>
          <p:cNvSpPr/>
          <p:nvPr/>
        </p:nvSpPr>
        <p:spPr>
          <a:xfrm>
            <a:off x="5856167" y="4117127"/>
            <a:ext cx="2172218" cy="521532"/>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Koondamistele reageerimine</a:t>
            </a:r>
            <a:endParaRPr lang="en-GB" b="0" i="0" u="none" strike="noStrike" kern="1200" cap="none" spc="0" baseline="0" dirty="0">
              <a:uFillTx/>
              <a:latin typeface="Calibri"/>
            </a:endParaRPr>
          </a:p>
        </p:txBody>
      </p:sp>
      <p:sp>
        <p:nvSpPr>
          <p:cNvPr id="41" name="Vabakuju 40"/>
          <p:cNvSpPr/>
          <p:nvPr/>
        </p:nvSpPr>
        <p:spPr>
          <a:xfrm>
            <a:off x="3368919" y="4377893"/>
            <a:ext cx="1997726" cy="1332346"/>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Suuremate tööandjatega koostöölepped</a:t>
            </a:r>
            <a:endParaRPr lang="en-GB" b="0" i="0" u="none" strike="noStrike" kern="1200" cap="none" spc="0" baseline="0" dirty="0">
              <a:uFillTx/>
              <a:latin typeface="Calibri"/>
            </a:endParaRPr>
          </a:p>
        </p:txBody>
      </p:sp>
      <p:sp>
        <p:nvSpPr>
          <p:cNvPr id="17" name="Vabakuju 28"/>
          <p:cNvSpPr/>
          <p:nvPr/>
        </p:nvSpPr>
        <p:spPr>
          <a:xfrm>
            <a:off x="5940152" y="2636912"/>
            <a:ext cx="2038860" cy="622447"/>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b="0" i="0" u="none" strike="noStrike" kern="1200" cap="none" spc="0" baseline="0" dirty="0" err="1" smtClean="0">
                <a:uFillTx/>
                <a:latin typeface="Calibri"/>
              </a:rPr>
              <a:t>Sotsiaalmaksu</a:t>
            </a:r>
            <a:r>
              <a:rPr lang="en-GB" b="0" i="0" u="none" strike="noStrike" kern="1200" cap="none" spc="0" dirty="0" smtClean="0">
                <a:uFillTx/>
                <a:latin typeface="Calibri"/>
              </a:rPr>
              <a:t> </a:t>
            </a:r>
            <a:r>
              <a:rPr lang="en-GB" b="0" i="0" u="none" strike="noStrike" kern="1200" cap="none" spc="0" dirty="0" err="1" smtClean="0">
                <a:uFillTx/>
                <a:latin typeface="Calibri"/>
              </a:rPr>
              <a:t>soodustus</a:t>
            </a:r>
            <a:endParaRPr lang="en-GB" b="0" i="0" u="none" strike="noStrike" kern="1200" cap="none" spc="0" baseline="0" dirty="0">
              <a:uFillTx/>
              <a:latin typeface="Calibri"/>
            </a:endParaRPr>
          </a:p>
        </p:txBody>
      </p:sp>
    </p:spTree>
    <p:extLst>
      <p:ext uri="{BB962C8B-B14F-4D97-AF65-F5344CB8AC3E}">
        <p14:creationId xmlns:p14="http://schemas.microsoft.com/office/powerpoint/2010/main" val="2591001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175292"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Pealkiri 1"/>
          <p:cNvSpPr>
            <a:spLocks noGrp="1"/>
          </p:cNvSpPr>
          <p:nvPr>
            <p:ph type="ctrTitle"/>
          </p:nvPr>
        </p:nvSpPr>
        <p:spPr>
          <a:xfrm>
            <a:off x="685800" y="2132856"/>
            <a:ext cx="7772400" cy="2952328"/>
          </a:xfrm>
        </p:spPr>
        <p:txBody>
          <a:bodyPr>
            <a:normAutofit fontScale="90000"/>
          </a:bodyPr>
          <a:lstStyle/>
          <a:p>
            <a:r>
              <a:rPr lang="et-EE" dirty="0" smtClean="0"/>
              <a:t/>
            </a:r>
            <a:br>
              <a:rPr lang="et-EE" dirty="0" smtClean="0"/>
            </a:br>
            <a:r>
              <a:rPr lang="et-EE" dirty="0" smtClean="0"/>
              <a:t/>
            </a:r>
            <a:br>
              <a:rPr lang="et-EE" dirty="0" smtClean="0"/>
            </a:br>
            <a:r>
              <a:rPr lang="et-EE" dirty="0" smtClean="0"/>
              <a:t>TÄNAN!</a:t>
            </a:r>
            <a:br>
              <a:rPr lang="et-EE" dirty="0" smtClean="0"/>
            </a:br>
            <a:r>
              <a:rPr lang="et-EE" sz="2400" dirty="0" smtClean="0">
                <a:hlinkClick r:id="rId6"/>
              </a:rPr>
              <a:t>www.tootukassa.ee</a:t>
            </a:r>
            <a:r>
              <a:rPr lang="et-EE" sz="2400" dirty="0" smtClean="0"/>
              <a:t/>
            </a:r>
            <a:br>
              <a:rPr lang="et-EE" sz="2400" dirty="0" smtClean="0"/>
            </a:br>
            <a:r>
              <a:rPr lang="et-EE" sz="2400" dirty="0" smtClean="0"/>
              <a:t>m.tootukassa.ee</a:t>
            </a:r>
            <a:br>
              <a:rPr lang="et-EE" sz="2400" dirty="0" smtClean="0"/>
            </a:br>
            <a:r>
              <a:rPr lang="et-EE" sz="2400" dirty="0" smtClean="0"/>
              <a:t/>
            </a:r>
            <a:br>
              <a:rPr lang="et-EE" sz="2400" dirty="0" smtClean="0"/>
            </a:br>
            <a:r>
              <a:rPr lang="et-EE" sz="2400" dirty="0" smtClean="0"/>
              <a:t/>
            </a:r>
            <a:br>
              <a:rPr lang="et-EE" sz="2400" dirty="0" smtClean="0"/>
            </a:br>
            <a:r>
              <a:rPr lang="et-EE" sz="2400" dirty="0" smtClean="0"/>
              <a:t/>
            </a:r>
            <a:br>
              <a:rPr lang="et-EE" sz="2400" dirty="0" smtClean="0"/>
            </a:br>
            <a:endParaRPr lang="en-GB" sz="2400" dirty="0"/>
          </a:p>
        </p:txBody>
      </p:sp>
    </p:spTree>
    <p:extLst>
      <p:ext uri="{BB962C8B-B14F-4D97-AF65-F5344CB8AC3E}">
        <p14:creationId xmlns:p14="http://schemas.microsoft.com/office/powerpoint/2010/main" val="37839351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263268"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 name="Sisu kohatäide 2"/>
          <p:cNvGraphicFramePr>
            <a:graphicFrameLocks noGrp="1"/>
          </p:cNvGraphicFramePr>
          <p:nvPr>
            <p:ph idx="1"/>
            <p:extLst>
              <p:ext uri="{D42A27DB-BD31-4B8C-83A1-F6EECF244321}">
                <p14:modId xmlns:p14="http://schemas.microsoft.com/office/powerpoint/2010/main" val="2602464120"/>
              </p:ext>
            </p:extLst>
          </p:nvPr>
        </p:nvGraphicFramePr>
        <p:xfrm>
          <a:off x="467544" y="1052736"/>
          <a:ext cx="8496944" cy="554461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Pealkiri 6"/>
          <p:cNvSpPr>
            <a:spLocks noGrp="1"/>
          </p:cNvSpPr>
          <p:nvPr>
            <p:ph type="title" idx="4294967295"/>
          </p:nvPr>
        </p:nvSpPr>
        <p:spPr>
          <a:xfrm>
            <a:off x="251520" y="548680"/>
            <a:ext cx="8640960" cy="500062"/>
          </a:xfrm>
        </p:spPr>
        <p:txBody>
          <a:bodyPr>
            <a:noAutofit/>
          </a:bodyPr>
          <a:lstStyle/>
          <a:p>
            <a:pPr algn="l" eaLnBrk="1" hangingPunct="1"/>
            <a:r>
              <a:rPr lang="et-EE" sz="2800" b="1" dirty="0" smtClean="0">
                <a:solidFill>
                  <a:srgbClr val="E46C0A"/>
                </a:solidFill>
              </a:rPr>
              <a:t>Mis muutub võrreldes tänasega?</a:t>
            </a:r>
          </a:p>
        </p:txBody>
      </p:sp>
    </p:spTree>
    <p:extLst>
      <p:ext uri="{BB962C8B-B14F-4D97-AF65-F5344CB8AC3E}">
        <p14:creationId xmlns:p14="http://schemas.microsoft.com/office/powerpoint/2010/main" val="7304348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2"/>
          <p:cNvGraphicFramePr/>
          <p:nvPr/>
        </p:nvGraphicFramePr>
        <p:xfrm>
          <a:off x="142875" y="142875"/>
          <a:ext cx="2143125" cy="484183"/>
        </p:xfrm>
        <a:graphic>
          <a:graphicData uri="http://schemas.openxmlformats.org/presentationml/2006/ole">
            <mc:AlternateContent xmlns:mc="http://schemas.openxmlformats.org/markup-compatibility/2006">
              <mc:Choice xmlns:v="urn:schemas-microsoft-com:vml" Requires="v">
                <p:oleObj spid="_x0000_s295008" r:id="rId4" imgW="6879601" imgH="1559250" progId="">
                  <p:embed/>
                </p:oleObj>
              </mc:Choice>
              <mc:Fallback>
                <p:oleObj r:id="rId4" imgW="6879601" imgH="1559250" progId="">
                  <p:embed/>
                  <p:pic>
                    <p:nvPicPr>
                      <p:cNvPr id="0" name=""/>
                      <p:cNvPicPr/>
                      <p:nvPr/>
                    </p:nvPicPr>
                    <p:blipFill>
                      <a:blip r:embed="rId5"/>
                      <a:stretch>
                        <a:fillRect/>
                      </a:stretch>
                    </p:blipFill>
                    <p:spPr>
                      <a:xfrm>
                        <a:off x="142875" y="142875"/>
                        <a:ext cx="2143125" cy="484183"/>
                      </a:xfrm>
                      <a:prstGeom prst="rect">
                        <a:avLst/>
                      </a:prstGeom>
                      <a:noFill/>
                      <a:ln>
                        <a:noFill/>
                      </a:ln>
                    </p:spPr>
                  </p:pic>
                </p:oleObj>
              </mc:Fallback>
            </mc:AlternateContent>
          </a:graphicData>
        </a:graphic>
      </p:graphicFrame>
      <p:grpSp>
        <p:nvGrpSpPr>
          <p:cNvPr id="3" name="Sisu kohatäide 2"/>
          <p:cNvGrpSpPr/>
          <p:nvPr/>
        </p:nvGrpSpPr>
        <p:grpSpPr>
          <a:xfrm>
            <a:off x="224031" y="765229"/>
            <a:ext cx="8217600" cy="5351084"/>
            <a:chOff x="427083" y="1876294"/>
            <a:chExt cx="8228015" cy="5374909"/>
          </a:xfrm>
          <a:solidFill>
            <a:schemeClr val="bg1"/>
          </a:solidFill>
        </p:grpSpPr>
        <p:sp>
          <p:nvSpPr>
            <p:cNvPr id="4" name="Vabakuju 3"/>
            <p:cNvSpPr/>
            <p:nvPr/>
          </p:nvSpPr>
          <p:spPr>
            <a:xfrm>
              <a:off x="3322292" y="3215327"/>
              <a:ext cx="2744063" cy="1864379"/>
            </a:xfrm>
            <a:custGeom>
              <a:avLst/>
              <a:gdLst>
                <a:gd name="f0" fmla="val 10800000"/>
                <a:gd name="f1" fmla="val 5400000"/>
                <a:gd name="f2" fmla="val 180"/>
                <a:gd name="f3" fmla="val w"/>
                <a:gd name="f4" fmla="val h"/>
                <a:gd name="f5" fmla="val 0"/>
                <a:gd name="f6" fmla="val 2520894"/>
                <a:gd name="f7" fmla="val 2834608"/>
                <a:gd name="f8" fmla="val 1417304"/>
                <a:gd name="f9" fmla="val 634549"/>
                <a:gd name="f10" fmla="val 564321"/>
                <a:gd name="f11" fmla="val 1260447"/>
                <a:gd name="f12" fmla="val 1956573"/>
                <a:gd name="f13" fmla="val 2200059"/>
                <a:gd name="f14" fmla="+- 0 0 -90"/>
                <a:gd name="f15" fmla="*/ f3 1 2520894"/>
                <a:gd name="f16" fmla="*/ f4 1 2834608"/>
                <a:gd name="f17" fmla="val f5"/>
                <a:gd name="f18" fmla="val f6"/>
                <a:gd name="f19" fmla="val f7"/>
                <a:gd name="f20" fmla="*/ f14 f0 1"/>
                <a:gd name="f21" fmla="+- f19 0 f17"/>
                <a:gd name="f22" fmla="+- f18 0 f17"/>
                <a:gd name="f23" fmla="*/ f20 1 f2"/>
                <a:gd name="f24" fmla="*/ f22 1 2520894"/>
                <a:gd name="f25" fmla="*/ f21 1 2834608"/>
                <a:gd name="f26" fmla="*/ 0 f22 1"/>
                <a:gd name="f27" fmla="*/ 1417304 f21 1"/>
                <a:gd name="f28" fmla="*/ 1260447 f22 1"/>
                <a:gd name="f29" fmla="*/ 0 f21 1"/>
                <a:gd name="f30" fmla="*/ 2520894 f22 1"/>
                <a:gd name="f31" fmla="*/ 2834608 f21 1"/>
                <a:gd name="f32" fmla="+- f23 0 f1"/>
                <a:gd name="f33" fmla="*/ f26 1 2520894"/>
                <a:gd name="f34" fmla="*/ f27 1 2834608"/>
                <a:gd name="f35" fmla="*/ f28 1 2520894"/>
                <a:gd name="f36" fmla="*/ f29 1 2834608"/>
                <a:gd name="f37" fmla="*/ f30 1 2520894"/>
                <a:gd name="f38" fmla="*/ f31 1 2834608"/>
                <a:gd name="f39" fmla="*/ f17 1 f24"/>
                <a:gd name="f40" fmla="*/ f18 1 f24"/>
                <a:gd name="f41" fmla="*/ f17 1 f25"/>
                <a:gd name="f42" fmla="*/ f19 1 f25"/>
                <a:gd name="f43" fmla="*/ f33 1 f24"/>
                <a:gd name="f44" fmla="*/ f34 1 f25"/>
                <a:gd name="f45" fmla="*/ f35 1 f24"/>
                <a:gd name="f46" fmla="*/ f36 1 f25"/>
                <a:gd name="f47" fmla="*/ f37 1 f24"/>
                <a:gd name="f48" fmla="*/ f38 1 f25"/>
                <a:gd name="f49" fmla="*/ f39 f15 1"/>
                <a:gd name="f50" fmla="*/ f40 f15 1"/>
                <a:gd name="f51" fmla="*/ f42 f16 1"/>
                <a:gd name="f52" fmla="*/ f41 f16 1"/>
                <a:gd name="f53" fmla="*/ f43 f15 1"/>
                <a:gd name="f54" fmla="*/ f44 f16 1"/>
                <a:gd name="f55" fmla="*/ f45 f15 1"/>
                <a:gd name="f56" fmla="*/ f46 f16 1"/>
                <a:gd name="f57" fmla="*/ f47 f15 1"/>
                <a:gd name="f58" fmla="*/ f48 f16 1"/>
              </a:gdLst>
              <a:ahLst/>
              <a:cxnLst>
                <a:cxn ang="3cd4">
                  <a:pos x="hc" y="t"/>
                </a:cxn>
                <a:cxn ang="0">
                  <a:pos x="r" y="vc"/>
                </a:cxn>
                <a:cxn ang="cd4">
                  <a:pos x="hc" y="b"/>
                </a:cxn>
                <a:cxn ang="cd2">
                  <a:pos x="l" y="vc"/>
                </a:cxn>
                <a:cxn ang="f32">
                  <a:pos x="f53" y="f54"/>
                </a:cxn>
                <a:cxn ang="f32">
                  <a:pos x="f55" y="f56"/>
                </a:cxn>
                <a:cxn ang="f32">
                  <a:pos x="f57" y="f54"/>
                </a:cxn>
                <a:cxn ang="f32">
                  <a:pos x="f55" y="f58"/>
                </a:cxn>
                <a:cxn ang="f32">
                  <a:pos x="f53" y="f54"/>
                </a:cxn>
              </a:cxnLst>
              <a:rect l="f49" t="f52" r="f50" b="f51"/>
              <a:pathLst>
                <a:path w="2520894" h="2834608">
                  <a:moveTo>
                    <a:pt x="f5" y="f8"/>
                  </a:moveTo>
                  <a:cubicBezTo>
                    <a:pt x="f5" y="f9"/>
                    <a:pt x="f10" y="f5"/>
                    <a:pt x="f11" y="f5"/>
                  </a:cubicBezTo>
                  <a:cubicBezTo>
                    <a:pt x="f12" y="f5"/>
                    <a:pt x="f6" y="f9"/>
                    <a:pt x="f6" y="f8"/>
                  </a:cubicBezTo>
                  <a:cubicBezTo>
                    <a:pt x="f6" y="f13"/>
                    <a:pt x="f12" y="f7"/>
                    <a:pt x="f11" y="f7"/>
                  </a:cubicBezTo>
                  <a:cubicBezTo>
                    <a:pt x="f10" y="f7"/>
                    <a:pt x="f5" y="f13"/>
                    <a:pt x="f5" y="f8"/>
                  </a:cubicBezTo>
                  <a:close/>
                </a:path>
              </a:pathLst>
            </a:custGeom>
            <a:grpFill/>
            <a:ln w="25402">
              <a:solidFill>
                <a:srgbClr val="E46C0A"/>
              </a:solidFill>
              <a:prstDash val="solid"/>
            </a:ln>
          </p:spPr>
          <p:txBody>
            <a:bodyPr vert="horz" wrap="square" lIns="384413" tIns="430362" rIns="384413" bIns="430362" anchor="ctr" anchorCtr="1" compatLnSpc="1"/>
            <a:lstStyle/>
            <a:p>
              <a:pPr marL="0" marR="0" lvl="0" indent="0" algn="ctr"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et-EE" sz="2400" b="1" i="0" u="none" strike="noStrike" kern="1200" cap="none" spc="0" baseline="0" dirty="0" smtClean="0">
                  <a:uFillTx/>
                  <a:latin typeface="Calibri"/>
                </a:rPr>
                <a:t>TÖÖTURU-TEENUSED TÄNA ja 2016+</a:t>
              </a:r>
              <a:endParaRPr lang="et-EE" sz="2400" b="1" i="0" u="none" strike="noStrike" kern="1200" cap="none" spc="0" baseline="0" dirty="0">
                <a:uFillTx/>
                <a:latin typeface="Calibri"/>
              </a:endParaRPr>
            </a:p>
          </p:txBody>
        </p:sp>
        <p:sp>
          <p:nvSpPr>
            <p:cNvPr id="6" name="Vabakuju 5"/>
            <p:cNvSpPr/>
            <p:nvPr/>
          </p:nvSpPr>
          <p:spPr>
            <a:xfrm>
              <a:off x="427083" y="6526415"/>
              <a:ext cx="2605072" cy="724788"/>
            </a:xfrm>
            <a:custGeom>
              <a:avLst/>
              <a:gdLst>
                <a:gd name="f0" fmla="val 10800000"/>
                <a:gd name="f1" fmla="val 5400000"/>
                <a:gd name="f2" fmla="val 180"/>
                <a:gd name="f3" fmla="val w"/>
                <a:gd name="f4" fmla="val h"/>
                <a:gd name="f5" fmla="val 0"/>
                <a:gd name="f6" fmla="val 2085974"/>
                <a:gd name="f7" fmla="val 998991"/>
                <a:gd name="f8" fmla="val 99899"/>
                <a:gd name="f9" fmla="val 44726"/>
                <a:gd name="f10" fmla="val 1986075"/>
                <a:gd name="f11" fmla="val 2041248"/>
                <a:gd name="f12" fmla="val 899092"/>
                <a:gd name="f13" fmla="val 954265"/>
                <a:gd name="f14" fmla="+- 0 0 -90"/>
                <a:gd name="f15" fmla="*/ f3 1 2085974"/>
                <a:gd name="f16" fmla="*/ f4 1 998991"/>
                <a:gd name="f17" fmla="val f5"/>
                <a:gd name="f18" fmla="val f6"/>
                <a:gd name="f19" fmla="val f7"/>
                <a:gd name="f20" fmla="*/ f14 f0 1"/>
                <a:gd name="f21" fmla="+- f19 0 f17"/>
                <a:gd name="f22" fmla="+- f18 0 f17"/>
                <a:gd name="f23" fmla="*/ f20 1 f2"/>
                <a:gd name="f24" fmla="*/ f22 1 2085974"/>
                <a:gd name="f25" fmla="*/ f21 1 998991"/>
                <a:gd name="f26" fmla="*/ 0 f22 1"/>
                <a:gd name="f27" fmla="*/ 99899 f21 1"/>
                <a:gd name="f28" fmla="*/ 99899 f22 1"/>
                <a:gd name="f29" fmla="*/ 0 f21 1"/>
                <a:gd name="f30" fmla="*/ 1986075 f22 1"/>
                <a:gd name="f31" fmla="*/ 2085974 f22 1"/>
                <a:gd name="f32" fmla="*/ 899092 f21 1"/>
                <a:gd name="f33" fmla="*/ 998991 f21 1"/>
                <a:gd name="f34" fmla="+- f23 0 f1"/>
                <a:gd name="f35" fmla="*/ f26 1 2085974"/>
                <a:gd name="f36" fmla="*/ f27 1 998991"/>
                <a:gd name="f37" fmla="*/ f28 1 2085974"/>
                <a:gd name="f38" fmla="*/ f29 1 998991"/>
                <a:gd name="f39" fmla="*/ f30 1 2085974"/>
                <a:gd name="f40" fmla="*/ f31 1 2085974"/>
                <a:gd name="f41" fmla="*/ f32 1 998991"/>
                <a:gd name="f42" fmla="*/ f33 1 998991"/>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2085974" h="998991">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7354" tIns="67354" rIns="67354" bIns="67354"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Töövahendus ja </a:t>
              </a:r>
              <a:r>
                <a:rPr lang="et-EE" b="0" i="0" u="none" strike="noStrike" kern="1200" cap="none" spc="0" baseline="0" dirty="0" smtClean="0">
                  <a:uFillTx/>
                  <a:latin typeface="Calibri"/>
                </a:rPr>
                <a:t>tööotsingunõustamine</a:t>
              </a:r>
              <a:endParaRPr lang="et-EE" b="0" i="0" u="none" strike="noStrike" kern="1200" cap="none" spc="0" baseline="0" dirty="0">
                <a:uFillTx/>
                <a:latin typeface="Calibri"/>
              </a:endParaRPr>
            </a:p>
          </p:txBody>
        </p:sp>
        <p:sp>
          <p:nvSpPr>
            <p:cNvPr id="8" name="Vabakuju 7"/>
            <p:cNvSpPr/>
            <p:nvPr/>
          </p:nvSpPr>
          <p:spPr>
            <a:xfrm>
              <a:off x="446274" y="5801175"/>
              <a:ext cx="2585883" cy="618911"/>
            </a:xfrm>
            <a:custGeom>
              <a:avLst/>
              <a:gdLst>
                <a:gd name="f0" fmla="val 10800000"/>
                <a:gd name="f1" fmla="val 5400000"/>
                <a:gd name="f2" fmla="val 180"/>
                <a:gd name="f3" fmla="val w"/>
                <a:gd name="f4" fmla="val h"/>
                <a:gd name="f5" fmla="val 0"/>
                <a:gd name="f6" fmla="val 1683670"/>
                <a:gd name="f7" fmla="val 772014"/>
                <a:gd name="f8" fmla="val 77201"/>
                <a:gd name="f9" fmla="val 34564"/>
                <a:gd name="f10" fmla="val 1606469"/>
                <a:gd name="f11" fmla="val 1649106"/>
                <a:gd name="f12" fmla="val 694813"/>
                <a:gd name="f13" fmla="val 737450"/>
                <a:gd name="f14" fmla="+- 0 0 -90"/>
                <a:gd name="f15" fmla="*/ f3 1 1683670"/>
                <a:gd name="f16" fmla="*/ f4 1 772014"/>
                <a:gd name="f17" fmla="val f5"/>
                <a:gd name="f18" fmla="val f6"/>
                <a:gd name="f19" fmla="val f7"/>
                <a:gd name="f20" fmla="*/ f14 f0 1"/>
                <a:gd name="f21" fmla="+- f19 0 f17"/>
                <a:gd name="f22" fmla="+- f18 0 f17"/>
                <a:gd name="f23" fmla="*/ f20 1 f2"/>
                <a:gd name="f24" fmla="*/ f22 1 1683670"/>
                <a:gd name="f25" fmla="*/ f21 1 772014"/>
                <a:gd name="f26" fmla="*/ 0 f22 1"/>
                <a:gd name="f27" fmla="*/ 77201 f21 1"/>
                <a:gd name="f28" fmla="*/ 77201 f22 1"/>
                <a:gd name="f29" fmla="*/ 0 f21 1"/>
                <a:gd name="f30" fmla="*/ 1606469 f22 1"/>
                <a:gd name="f31" fmla="*/ 1683670 f22 1"/>
                <a:gd name="f32" fmla="*/ 694813 f21 1"/>
                <a:gd name="f33" fmla="*/ 772014 f21 1"/>
                <a:gd name="f34" fmla="+- f23 0 f1"/>
                <a:gd name="f35" fmla="*/ f26 1 1683670"/>
                <a:gd name="f36" fmla="*/ f27 1 772014"/>
                <a:gd name="f37" fmla="*/ f28 1 1683670"/>
                <a:gd name="f38" fmla="*/ f29 1 772014"/>
                <a:gd name="f39" fmla="*/ f30 1 1683670"/>
                <a:gd name="f40" fmla="*/ f31 1 1683670"/>
                <a:gd name="f41" fmla="*/ f32 1 772014"/>
                <a:gd name="f42" fmla="*/ f33 1 772014"/>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683670" h="77201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0716" tIns="60716" rIns="60716" bIns="60716"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Karjääriinfo ja  karjäärinõustamine</a:t>
              </a:r>
              <a:endParaRPr lang="et-EE" b="0" i="0" u="none" strike="noStrike" kern="1200" cap="none" spc="0" baseline="0" dirty="0">
                <a:uFillTx/>
                <a:latin typeface="Calibri"/>
              </a:endParaRPr>
            </a:p>
          </p:txBody>
        </p:sp>
        <p:sp>
          <p:nvSpPr>
            <p:cNvPr id="10" name="Vabakuju 9"/>
            <p:cNvSpPr/>
            <p:nvPr/>
          </p:nvSpPr>
          <p:spPr>
            <a:xfrm>
              <a:off x="454029" y="5072574"/>
              <a:ext cx="2551178" cy="625702"/>
            </a:xfrm>
            <a:custGeom>
              <a:avLst/>
              <a:gdLst>
                <a:gd name="f0" fmla="val 10800000"/>
                <a:gd name="f1" fmla="val 5400000"/>
                <a:gd name="f2" fmla="val 180"/>
                <a:gd name="f3" fmla="val w"/>
                <a:gd name="f4" fmla="val h"/>
                <a:gd name="f5" fmla="val 0"/>
                <a:gd name="f6" fmla="val 1877587"/>
                <a:gd name="f7" fmla="val 801642"/>
                <a:gd name="f8" fmla="val 80164"/>
                <a:gd name="f9" fmla="val 35891"/>
                <a:gd name="f10" fmla="val 1797423"/>
                <a:gd name="f11" fmla="val 1841696"/>
                <a:gd name="f12" fmla="val 721478"/>
                <a:gd name="f13" fmla="val 765751"/>
                <a:gd name="f14" fmla="+- 0 0 -90"/>
                <a:gd name="f15" fmla="*/ f3 1 1877587"/>
                <a:gd name="f16" fmla="*/ f4 1 801642"/>
                <a:gd name="f17" fmla="val f5"/>
                <a:gd name="f18" fmla="val f6"/>
                <a:gd name="f19" fmla="val f7"/>
                <a:gd name="f20" fmla="*/ f14 f0 1"/>
                <a:gd name="f21" fmla="+- f19 0 f17"/>
                <a:gd name="f22" fmla="+- f18 0 f17"/>
                <a:gd name="f23" fmla="*/ f20 1 f2"/>
                <a:gd name="f24" fmla="*/ f22 1 1877587"/>
                <a:gd name="f25" fmla="*/ f21 1 801642"/>
                <a:gd name="f26" fmla="*/ 0 f22 1"/>
                <a:gd name="f27" fmla="*/ 80164 f21 1"/>
                <a:gd name="f28" fmla="*/ 80164 f22 1"/>
                <a:gd name="f29" fmla="*/ 0 f21 1"/>
                <a:gd name="f30" fmla="*/ 1797423 f22 1"/>
                <a:gd name="f31" fmla="*/ 1877587 f22 1"/>
                <a:gd name="f32" fmla="*/ 721478 f21 1"/>
                <a:gd name="f33" fmla="*/ 801642 f21 1"/>
                <a:gd name="f34" fmla="+- f23 0 f1"/>
                <a:gd name="f35" fmla="*/ f26 1 1877587"/>
                <a:gd name="f36" fmla="*/ f27 1 801642"/>
                <a:gd name="f37" fmla="*/ f28 1 1877587"/>
                <a:gd name="f38" fmla="*/ f29 1 801642"/>
                <a:gd name="f39" fmla="*/ f30 1 1877587"/>
                <a:gd name="f40" fmla="*/ f31 1 1877587"/>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7587"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Tööturukoolitus ja tööpraktika </a:t>
              </a:r>
              <a:endParaRPr lang="en-GB" b="0" i="0" u="none" strike="noStrike" kern="1200" cap="none" spc="0" baseline="0" dirty="0">
                <a:uFillTx/>
                <a:latin typeface="Calibri"/>
              </a:endParaRPr>
            </a:p>
          </p:txBody>
        </p:sp>
        <p:sp>
          <p:nvSpPr>
            <p:cNvPr id="12" name="Vabakuju 11"/>
            <p:cNvSpPr/>
            <p:nvPr/>
          </p:nvSpPr>
          <p:spPr>
            <a:xfrm>
              <a:off x="507085" y="3338452"/>
              <a:ext cx="2498122" cy="801645"/>
            </a:xfrm>
            <a:custGeom>
              <a:avLst/>
              <a:gdLst>
                <a:gd name="f0" fmla="val 10800000"/>
                <a:gd name="f1" fmla="val 5400000"/>
                <a:gd name="f2" fmla="val 180"/>
                <a:gd name="f3" fmla="val w"/>
                <a:gd name="f4" fmla="val h"/>
                <a:gd name="f5" fmla="val 0"/>
                <a:gd name="f6" fmla="val 1430341"/>
                <a:gd name="f7" fmla="val 801642"/>
                <a:gd name="f8" fmla="val 80164"/>
                <a:gd name="f9" fmla="val 35891"/>
                <a:gd name="f10" fmla="val 1350177"/>
                <a:gd name="f11" fmla="val 1394450"/>
                <a:gd name="f12" fmla="val 721478"/>
                <a:gd name="f13" fmla="val 765751"/>
                <a:gd name="f14" fmla="+- 0 0 -90"/>
                <a:gd name="f15" fmla="*/ f3 1 1430341"/>
                <a:gd name="f16" fmla="*/ f4 1 801642"/>
                <a:gd name="f17" fmla="val f5"/>
                <a:gd name="f18" fmla="val f6"/>
                <a:gd name="f19" fmla="val f7"/>
                <a:gd name="f20" fmla="*/ f14 f0 1"/>
                <a:gd name="f21" fmla="+- f19 0 f17"/>
                <a:gd name="f22" fmla="+- f18 0 f17"/>
                <a:gd name="f23" fmla="*/ f20 1 f2"/>
                <a:gd name="f24" fmla="*/ f22 1 1430341"/>
                <a:gd name="f25" fmla="*/ f21 1 801642"/>
                <a:gd name="f26" fmla="*/ 0 f22 1"/>
                <a:gd name="f27" fmla="*/ 80164 f21 1"/>
                <a:gd name="f28" fmla="*/ 80164 f22 1"/>
                <a:gd name="f29" fmla="*/ 0 f21 1"/>
                <a:gd name="f30" fmla="*/ 1350177 f22 1"/>
                <a:gd name="f31" fmla="*/ 1430341 f22 1"/>
                <a:gd name="f32" fmla="*/ 721478 f21 1"/>
                <a:gd name="f33" fmla="*/ 801642 f21 1"/>
                <a:gd name="f34" fmla="+- f23 0 f1"/>
                <a:gd name="f35" fmla="*/ f26 1 1430341"/>
                <a:gd name="f36" fmla="*/ f27 1 801642"/>
                <a:gd name="f37" fmla="*/ f28 1 1430341"/>
                <a:gd name="f38" fmla="*/ f29 1 801642"/>
                <a:gd name="f39" fmla="*/ f30 1 1430341"/>
                <a:gd name="f40" fmla="*/ f31 1 1430341"/>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430341"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Ettevõtluse alustamise </a:t>
              </a:r>
              <a:r>
                <a:rPr lang="et-EE" b="0" i="0" u="none" strike="noStrike" kern="1200" cap="none" spc="0" baseline="0" dirty="0" smtClean="0">
                  <a:uFillTx/>
                  <a:latin typeface="Calibri"/>
                </a:rPr>
                <a:t>toetus ja  järelteenused </a:t>
              </a:r>
              <a:endParaRPr lang="en-GB" b="0" i="0" u="none" strike="noStrike" kern="1200" cap="none" spc="0" baseline="0" dirty="0">
                <a:uFillTx/>
                <a:latin typeface="Calibri"/>
              </a:endParaRPr>
            </a:p>
          </p:txBody>
        </p:sp>
        <p:sp>
          <p:nvSpPr>
            <p:cNvPr id="14" name="Vabakuju 13"/>
            <p:cNvSpPr/>
            <p:nvPr/>
          </p:nvSpPr>
          <p:spPr>
            <a:xfrm>
              <a:off x="515079" y="2719399"/>
              <a:ext cx="2448272" cy="492415"/>
            </a:xfrm>
            <a:custGeom>
              <a:avLst/>
              <a:gdLst>
                <a:gd name="f0" fmla="val 10800000"/>
                <a:gd name="f1" fmla="val 5400000"/>
                <a:gd name="f2" fmla="val 180"/>
                <a:gd name="f3" fmla="val w"/>
                <a:gd name="f4" fmla="val h"/>
                <a:gd name="f5" fmla="val 0"/>
                <a:gd name="f6" fmla="val 1677297"/>
                <a:gd name="f7" fmla="val 739130"/>
                <a:gd name="f8" fmla="val 73913"/>
                <a:gd name="f9" fmla="val 33092"/>
                <a:gd name="f10" fmla="val 1603384"/>
                <a:gd name="f11" fmla="val 1644205"/>
                <a:gd name="f12" fmla="val 665217"/>
                <a:gd name="f13" fmla="val 706038"/>
                <a:gd name="f14" fmla="+- 0 0 -90"/>
                <a:gd name="f15" fmla="*/ f3 1 1677297"/>
                <a:gd name="f16" fmla="*/ f4 1 739130"/>
                <a:gd name="f17" fmla="val f5"/>
                <a:gd name="f18" fmla="val f6"/>
                <a:gd name="f19" fmla="val f7"/>
                <a:gd name="f20" fmla="*/ f14 f0 1"/>
                <a:gd name="f21" fmla="+- f19 0 f17"/>
                <a:gd name="f22" fmla="+- f18 0 f17"/>
                <a:gd name="f23" fmla="*/ f20 1 f2"/>
                <a:gd name="f24" fmla="*/ f22 1 1677297"/>
                <a:gd name="f25" fmla="*/ f21 1 739130"/>
                <a:gd name="f26" fmla="*/ 0 f22 1"/>
                <a:gd name="f27" fmla="*/ 73913 f21 1"/>
                <a:gd name="f28" fmla="*/ 73913 f22 1"/>
                <a:gd name="f29" fmla="*/ 0 f21 1"/>
                <a:gd name="f30" fmla="*/ 1603384 f22 1"/>
                <a:gd name="f31" fmla="*/ 1677297 f22 1"/>
                <a:gd name="f32" fmla="*/ 665217 f21 1"/>
                <a:gd name="f33" fmla="*/ 739130 f21 1"/>
                <a:gd name="f34" fmla="+- f23 0 f1"/>
                <a:gd name="f35" fmla="*/ f26 1 1677297"/>
                <a:gd name="f36" fmla="*/ f27 1 739130"/>
                <a:gd name="f37" fmla="*/ f28 1 1677297"/>
                <a:gd name="f38" fmla="*/ f29 1 739130"/>
                <a:gd name="f39" fmla="*/ f30 1 1677297"/>
                <a:gd name="f40" fmla="*/ f31 1 1677297"/>
                <a:gd name="f41" fmla="*/ f32 1 739130"/>
                <a:gd name="f42" fmla="*/ f33 1 73913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677297" h="73913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FFC000"/>
              </a:solidFill>
              <a:prstDash val="solid"/>
            </a:ln>
          </p:spPr>
          <p:txBody>
            <a:bodyPr vert="horz" wrap="square" lIns="59746" tIns="59746" rIns="59746" bIns="59746"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Palgatoetus</a:t>
              </a:r>
              <a:endParaRPr lang="en-GB" b="0" i="0" u="none" strike="noStrike" kern="1200" cap="none" spc="0" baseline="0" dirty="0">
                <a:uFillTx/>
                <a:latin typeface="Calibri"/>
              </a:endParaRPr>
            </a:p>
          </p:txBody>
        </p:sp>
        <p:sp>
          <p:nvSpPr>
            <p:cNvPr id="16" name="Vabakuju 15"/>
            <p:cNvSpPr/>
            <p:nvPr/>
          </p:nvSpPr>
          <p:spPr>
            <a:xfrm>
              <a:off x="515078" y="1902040"/>
              <a:ext cx="2448272" cy="676573"/>
            </a:xfrm>
            <a:custGeom>
              <a:avLst/>
              <a:gdLst>
                <a:gd name="f0" fmla="val 10800000"/>
                <a:gd name="f1" fmla="val 5400000"/>
                <a:gd name="f2" fmla="val 180"/>
                <a:gd name="f3" fmla="val w"/>
                <a:gd name="f4" fmla="val h"/>
                <a:gd name="f5" fmla="val 0"/>
                <a:gd name="f6" fmla="val 1441824"/>
                <a:gd name="f7" fmla="val 676578"/>
                <a:gd name="f8" fmla="val 67658"/>
                <a:gd name="f9" fmla="val 30292"/>
                <a:gd name="f10" fmla="val 1374166"/>
                <a:gd name="f11" fmla="val 1411532"/>
                <a:gd name="f12" fmla="val 608920"/>
                <a:gd name="f13" fmla="val 646286"/>
                <a:gd name="f14" fmla="+- 0 0 -90"/>
                <a:gd name="f15" fmla="*/ f3 1 1441824"/>
                <a:gd name="f16" fmla="*/ f4 1 676578"/>
                <a:gd name="f17" fmla="val f5"/>
                <a:gd name="f18" fmla="val f6"/>
                <a:gd name="f19" fmla="val f7"/>
                <a:gd name="f20" fmla="*/ f14 f0 1"/>
                <a:gd name="f21" fmla="+- f19 0 f17"/>
                <a:gd name="f22" fmla="+- f18 0 f17"/>
                <a:gd name="f23" fmla="*/ f20 1 f2"/>
                <a:gd name="f24" fmla="*/ f22 1 1441824"/>
                <a:gd name="f25" fmla="*/ f21 1 676578"/>
                <a:gd name="f26" fmla="*/ 0 f22 1"/>
                <a:gd name="f27" fmla="*/ 67658 f21 1"/>
                <a:gd name="f28" fmla="*/ 67658 f22 1"/>
                <a:gd name="f29" fmla="*/ 0 f21 1"/>
                <a:gd name="f30" fmla="*/ 1374166 f22 1"/>
                <a:gd name="f31" fmla="*/ 1441824 f22 1"/>
                <a:gd name="f32" fmla="*/ 608920 f21 1"/>
                <a:gd name="f33" fmla="*/ 676578 f21 1"/>
                <a:gd name="f34" fmla="+- f23 0 f1"/>
                <a:gd name="f35" fmla="*/ f26 1 1441824"/>
                <a:gd name="f36" fmla="*/ f27 1 676578"/>
                <a:gd name="f37" fmla="*/ f28 1 1441824"/>
                <a:gd name="f38" fmla="*/ f29 1 676578"/>
                <a:gd name="f39" fmla="*/ f30 1 1441824"/>
                <a:gd name="f40" fmla="*/ f31 1 1441824"/>
                <a:gd name="f41" fmla="*/ f32 1 676578"/>
                <a:gd name="f42" fmla="*/ f33 1 676578"/>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441824" h="676578">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57918" tIns="57918" rIns="57918" bIns="57918"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Tööharjutus</a:t>
              </a:r>
            </a:p>
          </p:txBody>
        </p:sp>
        <p:sp>
          <p:nvSpPr>
            <p:cNvPr id="18" name="Vabakuju 17"/>
            <p:cNvSpPr/>
            <p:nvPr/>
          </p:nvSpPr>
          <p:spPr>
            <a:xfrm>
              <a:off x="3045776" y="1876294"/>
              <a:ext cx="1674138" cy="738871"/>
            </a:xfrm>
            <a:custGeom>
              <a:avLst/>
              <a:gdLst>
                <a:gd name="f0" fmla="val 10800000"/>
                <a:gd name="f1" fmla="val 5400000"/>
                <a:gd name="f2" fmla="val 180"/>
                <a:gd name="f3" fmla="val w"/>
                <a:gd name="f4" fmla="val h"/>
                <a:gd name="f5" fmla="val 0"/>
                <a:gd name="f6" fmla="val 1674140"/>
                <a:gd name="f7" fmla="val 801642"/>
                <a:gd name="f8" fmla="val 80164"/>
                <a:gd name="f9" fmla="val 35891"/>
                <a:gd name="f10" fmla="val 1593976"/>
                <a:gd name="f11" fmla="val 1638249"/>
                <a:gd name="f12" fmla="val 721478"/>
                <a:gd name="f13" fmla="val 765751"/>
                <a:gd name="f14" fmla="+- 0 0 -90"/>
                <a:gd name="f15" fmla="*/ f3 1 1674140"/>
                <a:gd name="f16" fmla="*/ f4 1 801642"/>
                <a:gd name="f17" fmla="val f5"/>
                <a:gd name="f18" fmla="val f6"/>
                <a:gd name="f19" fmla="val f7"/>
                <a:gd name="f20" fmla="*/ f14 f0 1"/>
                <a:gd name="f21" fmla="+- f19 0 f17"/>
                <a:gd name="f22" fmla="+- f18 0 f17"/>
                <a:gd name="f23" fmla="*/ f20 1 f2"/>
                <a:gd name="f24" fmla="*/ f22 1 1674140"/>
                <a:gd name="f25" fmla="*/ f21 1 801642"/>
                <a:gd name="f26" fmla="*/ 0 f22 1"/>
                <a:gd name="f27" fmla="*/ 80164 f21 1"/>
                <a:gd name="f28" fmla="*/ 80164 f22 1"/>
                <a:gd name="f29" fmla="*/ 0 f21 1"/>
                <a:gd name="f30" fmla="*/ 1593976 f22 1"/>
                <a:gd name="f31" fmla="*/ 1674140 f22 1"/>
                <a:gd name="f32" fmla="*/ 721478 f21 1"/>
                <a:gd name="f33" fmla="*/ 801642 f21 1"/>
                <a:gd name="f34" fmla="+- f23 0 f1"/>
                <a:gd name="f35" fmla="*/ f26 1 1674140"/>
                <a:gd name="f36" fmla="*/ f27 1 801642"/>
                <a:gd name="f37" fmla="*/ f28 1 1674140"/>
                <a:gd name="f38" fmla="*/ f29 1 801642"/>
                <a:gd name="f39" fmla="*/ f30 1 1674140"/>
                <a:gd name="f40" fmla="*/ f31 1 1674140"/>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674140"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Vabatahtlik töö ja talgutöö </a:t>
              </a:r>
              <a:endParaRPr lang="en-GB" b="0" i="0" u="none" strike="noStrike" kern="1200" cap="none" spc="0" baseline="0" dirty="0">
                <a:uFillTx/>
                <a:latin typeface="Calibri"/>
              </a:endParaRPr>
            </a:p>
          </p:txBody>
        </p:sp>
        <p:sp>
          <p:nvSpPr>
            <p:cNvPr id="20" name="Vabakuju 19"/>
            <p:cNvSpPr/>
            <p:nvPr/>
          </p:nvSpPr>
          <p:spPr>
            <a:xfrm>
              <a:off x="4771069" y="1876295"/>
              <a:ext cx="1811975" cy="738870"/>
            </a:xfrm>
            <a:custGeom>
              <a:avLst/>
              <a:gdLst>
                <a:gd name="f0" fmla="val 10800000"/>
                <a:gd name="f1" fmla="val 5400000"/>
                <a:gd name="f2" fmla="val 180"/>
                <a:gd name="f3" fmla="val w"/>
                <a:gd name="f4" fmla="val h"/>
                <a:gd name="f5" fmla="val 0"/>
                <a:gd name="f6" fmla="val 2000259"/>
                <a:gd name="f7" fmla="val 1090707"/>
                <a:gd name="f8" fmla="val 109071"/>
                <a:gd name="f9" fmla="val 48833"/>
                <a:gd name="f10" fmla="val 1891188"/>
                <a:gd name="f11" fmla="val 1951426"/>
                <a:gd name="f12" fmla="val 981636"/>
                <a:gd name="f13" fmla="val 1041874"/>
                <a:gd name="f14" fmla="+- 0 0 -90"/>
                <a:gd name="f15" fmla="*/ f3 1 2000259"/>
                <a:gd name="f16" fmla="*/ f4 1 1090707"/>
                <a:gd name="f17" fmla="val f5"/>
                <a:gd name="f18" fmla="val f6"/>
                <a:gd name="f19" fmla="val f7"/>
                <a:gd name="f20" fmla="*/ f14 f0 1"/>
                <a:gd name="f21" fmla="+- f19 0 f17"/>
                <a:gd name="f22" fmla="+- f18 0 f17"/>
                <a:gd name="f23" fmla="*/ f20 1 f2"/>
                <a:gd name="f24" fmla="*/ f22 1 2000259"/>
                <a:gd name="f25" fmla="*/ f21 1 1090707"/>
                <a:gd name="f26" fmla="*/ 0 f22 1"/>
                <a:gd name="f27" fmla="*/ 109071 f21 1"/>
                <a:gd name="f28" fmla="*/ 109071 f22 1"/>
                <a:gd name="f29" fmla="*/ 0 f21 1"/>
                <a:gd name="f30" fmla="*/ 1891188 f22 1"/>
                <a:gd name="f31" fmla="*/ 2000259 f22 1"/>
                <a:gd name="f32" fmla="*/ 981636 f21 1"/>
                <a:gd name="f33" fmla="*/ 1090707 f21 1"/>
                <a:gd name="f34" fmla="+- f23 0 f1"/>
                <a:gd name="f35" fmla="*/ f26 1 2000259"/>
                <a:gd name="f36" fmla="*/ f27 1 1090707"/>
                <a:gd name="f37" fmla="*/ f28 1 2000259"/>
                <a:gd name="f38" fmla="*/ f29 1 1090707"/>
                <a:gd name="f39" fmla="*/ f30 1 2000259"/>
                <a:gd name="f40" fmla="*/ f31 1 2000259"/>
                <a:gd name="f41" fmla="*/ f32 1 1090707"/>
                <a:gd name="f42" fmla="*/ f33 1 1090707"/>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2000259" h="1090707">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00B050"/>
              </a:solidFill>
              <a:prstDash val="solid"/>
            </a:ln>
          </p:spPr>
          <p:txBody>
            <a:bodyPr vert="horz" wrap="square" lIns="70043" tIns="70043" rIns="70043" bIns="70043"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a:uFillTx/>
                  <a:latin typeface="Calibri"/>
                </a:rPr>
                <a:t>Psühholoogiline, võla- ja sõltuvus-nõustamine </a:t>
              </a:r>
              <a:endParaRPr lang="en-GB" b="0" i="0" u="none" strike="noStrike" kern="1200" cap="none" spc="0" baseline="0" dirty="0">
                <a:uFillTx/>
                <a:latin typeface="Calibri"/>
              </a:endParaRPr>
            </a:p>
          </p:txBody>
        </p:sp>
        <p:sp>
          <p:nvSpPr>
            <p:cNvPr id="22" name="Vabakuju 21"/>
            <p:cNvSpPr/>
            <p:nvPr/>
          </p:nvSpPr>
          <p:spPr>
            <a:xfrm>
              <a:off x="6678887" y="1876294"/>
              <a:ext cx="1976211" cy="738872"/>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grpFill/>
            <a:ln w="25402">
              <a:solidFill>
                <a:srgbClr val="FFFF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Individuaalsed tugiteenused ja lahendused</a:t>
              </a:r>
              <a:endParaRPr lang="en-GB" b="0" i="0" u="none" strike="noStrike" kern="1200" cap="none" spc="0" baseline="0" dirty="0">
                <a:uFillTx/>
                <a:latin typeface="Calibri"/>
              </a:endParaRPr>
            </a:p>
          </p:txBody>
        </p:sp>
      </p:grpSp>
      <p:sp>
        <p:nvSpPr>
          <p:cNvPr id="28" name="Vabakuju 27"/>
          <p:cNvSpPr/>
          <p:nvPr/>
        </p:nvSpPr>
        <p:spPr>
          <a:xfrm>
            <a:off x="6443904" y="1588556"/>
            <a:ext cx="2012472" cy="622447"/>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Tööks</a:t>
            </a:r>
            <a:r>
              <a:rPr lang="et-EE" b="0" i="0" u="none" strike="noStrike" kern="1200" cap="none" spc="0" dirty="0" smtClean="0">
                <a:uFillTx/>
                <a:latin typeface="Calibri"/>
              </a:rPr>
              <a:t> vajalik abivahend</a:t>
            </a:r>
            <a:endParaRPr lang="en-GB" b="0" i="0" u="none" strike="noStrike" kern="1200" cap="none" spc="0" baseline="0" dirty="0">
              <a:uFillTx/>
              <a:latin typeface="Calibri"/>
            </a:endParaRPr>
          </a:p>
        </p:txBody>
      </p:sp>
      <p:sp>
        <p:nvSpPr>
          <p:cNvPr id="29" name="Vabakuju 28"/>
          <p:cNvSpPr/>
          <p:nvPr/>
        </p:nvSpPr>
        <p:spPr>
          <a:xfrm>
            <a:off x="6467921" y="3010343"/>
            <a:ext cx="2038860" cy="622447"/>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Töökoha kohandamine</a:t>
            </a:r>
            <a:endParaRPr lang="en-GB" b="0" i="0" u="none" strike="noStrike" kern="1200" cap="none" spc="0" baseline="0" dirty="0">
              <a:uFillTx/>
              <a:latin typeface="Calibri"/>
            </a:endParaRPr>
          </a:p>
        </p:txBody>
      </p:sp>
      <p:sp>
        <p:nvSpPr>
          <p:cNvPr id="30" name="Vabakuju 29"/>
          <p:cNvSpPr/>
          <p:nvPr/>
        </p:nvSpPr>
        <p:spPr>
          <a:xfrm>
            <a:off x="6451277" y="2292687"/>
            <a:ext cx="1997726" cy="622447"/>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Töövestlusel abistamine</a:t>
            </a:r>
            <a:endParaRPr lang="en-GB" b="0" i="0" u="none" strike="noStrike" kern="1200" cap="none" spc="0" baseline="0" dirty="0">
              <a:uFillTx/>
              <a:latin typeface="Calibri"/>
            </a:endParaRPr>
          </a:p>
        </p:txBody>
      </p:sp>
      <p:sp>
        <p:nvSpPr>
          <p:cNvPr id="32" name="Vabakuju 31"/>
          <p:cNvSpPr/>
          <p:nvPr/>
        </p:nvSpPr>
        <p:spPr>
          <a:xfrm>
            <a:off x="250943" y="3092526"/>
            <a:ext cx="2570813" cy="696490"/>
          </a:xfrm>
          <a:custGeom>
            <a:avLst/>
            <a:gdLst>
              <a:gd name="f0" fmla="val 10800000"/>
              <a:gd name="f1" fmla="val 5400000"/>
              <a:gd name="f2" fmla="val 180"/>
              <a:gd name="f3" fmla="val w"/>
              <a:gd name="f4" fmla="val h"/>
              <a:gd name="f5" fmla="val 0"/>
              <a:gd name="f6" fmla="val 1943192"/>
              <a:gd name="f7" fmla="val 1349140"/>
              <a:gd name="f8" fmla="val 134914"/>
              <a:gd name="f9" fmla="val 60403"/>
              <a:gd name="f10" fmla="val 1808278"/>
              <a:gd name="f11" fmla="val 1882789"/>
              <a:gd name="f12" fmla="val 1214226"/>
              <a:gd name="f13" fmla="val 1288737"/>
              <a:gd name="f14" fmla="+- 0 0 -90"/>
              <a:gd name="f15" fmla="*/ f3 1 1943192"/>
              <a:gd name="f16" fmla="*/ f4 1 1349140"/>
              <a:gd name="f17" fmla="val f5"/>
              <a:gd name="f18" fmla="val f6"/>
              <a:gd name="f19" fmla="val f7"/>
              <a:gd name="f20" fmla="*/ f14 f0 1"/>
              <a:gd name="f21" fmla="+- f19 0 f17"/>
              <a:gd name="f22" fmla="+- f18 0 f17"/>
              <a:gd name="f23" fmla="*/ f20 1 f2"/>
              <a:gd name="f24" fmla="*/ f22 1 1943192"/>
              <a:gd name="f25" fmla="*/ f21 1 1349140"/>
              <a:gd name="f26" fmla="*/ 0 f22 1"/>
              <a:gd name="f27" fmla="*/ 134914 f21 1"/>
              <a:gd name="f28" fmla="*/ 134914 f22 1"/>
              <a:gd name="f29" fmla="*/ 0 f21 1"/>
              <a:gd name="f30" fmla="*/ 1808278 f22 1"/>
              <a:gd name="f31" fmla="*/ 1943192 f22 1"/>
              <a:gd name="f32" fmla="*/ 1214226 f21 1"/>
              <a:gd name="f33" fmla="*/ 1349140 f21 1"/>
              <a:gd name="f34" fmla="+- f23 0 f1"/>
              <a:gd name="f35" fmla="*/ f26 1 1943192"/>
              <a:gd name="f36" fmla="*/ f27 1 1349140"/>
              <a:gd name="f37" fmla="*/ f28 1 1943192"/>
              <a:gd name="f38" fmla="*/ f29 1 1349140"/>
              <a:gd name="f39" fmla="*/ f30 1 1943192"/>
              <a:gd name="f40" fmla="*/ f31 1 1943192"/>
              <a:gd name="f41" fmla="*/ f32 1 1349140"/>
              <a:gd name="f42" fmla="*/ f33 1 134914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943192" h="134914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00B050"/>
            </a:solidFill>
            <a:prstDash val="solid"/>
          </a:ln>
        </p:spPr>
        <p:txBody>
          <a:bodyPr vert="horz" wrap="square" lIns="77614" tIns="77614" rIns="77614" bIns="77614" anchor="ctr" anchorCtr="1" compatLnSpc="1"/>
          <a:lstStyle/>
          <a:p>
            <a:pPr marL="0" marR="0" lvl="0" indent="0"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sz="2000" b="0" i="0" u="none" strike="noStrike" kern="1200" cap="none" spc="0" dirty="0" smtClean="0">
                <a:uFillTx/>
                <a:latin typeface="Calibri"/>
              </a:rPr>
              <a:t> </a:t>
            </a:r>
            <a:r>
              <a:rPr lang="et-EE" b="0" i="0" u="none" strike="noStrike" kern="1200" cap="none" spc="0" dirty="0" smtClean="0">
                <a:uFillTx/>
                <a:latin typeface="Calibri"/>
              </a:rPr>
              <a:t>Tööandjale töötaja koolituse kulu hüvitamine</a:t>
            </a:r>
            <a:endParaRPr lang="et-EE" b="1" i="0" u="none" strike="noStrike" kern="1200" cap="none" spc="0" dirty="0" smtClean="0">
              <a:solidFill>
                <a:srgbClr val="FF0000"/>
              </a:solidFill>
              <a:uFillTx/>
              <a:latin typeface="Calibri"/>
            </a:endParaRPr>
          </a:p>
        </p:txBody>
      </p:sp>
      <p:sp>
        <p:nvSpPr>
          <p:cNvPr id="33" name="Vabakuju 32"/>
          <p:cNvSpPr/>
          <p:nvPr/>
        </p:nvSpPr>
        <p:spPr>
          <a:xfrm>
            <a:off x="6476632" y="3717032"/>
            <a:ext cx="2038860" cy="690006"/>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C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Tugiisikuga töötamine</a:t>
            </a:r>
            <a:endParaRPr lang="en-GB" b="0" i="0" u="none" strike="noStrike" kern="1200" cap="none" spc="0" baseline="0" dirty="0">
              <a:uFillTx/>
              <a:latin typeface="Calibri"/>
            </a:endParaRPr>
          </a:p>
        </p:txBody>
      </p:sp>
      <p:sp>
        <p:nvSpPr>
          <p:cNvPr id="34" name="Vabakuju 33"/>
          <p:cNvSpPr/>
          <p:nvPr/>
        </p:nvSpPr>
        <p:spPr>
          <a:xfrm>
            <a:off x="6426807" y="5091718"/>
            <a:ext cx="2062877" cy="606040"/>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Tööalane rehabilitatsioon</a:t>
            </a:r>
            <a:endParaRPr lang="en-GB" b="0" i="0" u="none" strike="noStrike" kern="1200" cap="none" spc="0" baseline="0" dirty="0">
              <a:uFillTx/>
              <a:latin typeface="Calibri"/>
            </a:endParaRPr>
          </a:p>
        </p:txBody>
      </p:sp>
      <p:sp>
        <p:nvSpPr>
          <p:cNvPr id="35" name="Vabakuju 34"/>
          <p:cNvSpPr/>
          <p:nvPr/>
        </p:nvSpPr>
        <p:spPr>
          <a:xfrm>
            <a:off x="6429491" y="4533924"/>
            <a:ext cx="2095454" cy="446872"/>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Kogemusnõustamine</a:t>
            </a:r>
            <a:endParaRPr lang="en-GB" b="0" i="0" u="none" strike="noStrike" kern="1200" cap="none" spc="0" baseline="0" dirty="0">
              <a:uFillTx/>
              <a:latin typeface="Calibri"/>
            </a:endParaRPr>
          </a:p>
        </p:txBody>
      </p:sp>
      <p:sp>
        <p:nvSpPr>
          <p:cNvPr id="36" name="Vabakuju 35"/>
          <p:cNvSpPr/>
          <p:nvPr/>
        </p:nvSpPr>
        <p:spPr>
          <a:xfrm>
            <a:off x="3385520" y="4965763"/>
            <a:ext cx="2374648" cy="505229"/>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Kaitstud töö (ajutine)</a:t>
            </a:r>
            <a:endParaRPr lang="en-GB" b="0" i="0" u="none" strike="noStrike" kern="1200" cap="none" spc="0" baseline="0" dirty="0">
              <a:uFillTx/>
              <a:latin typeface="Calibri"/>
            </a:endParaRPr>
          </a:p>
        </p:txBody>
      </p:sp>
      <p:sp>
        <p:nvSpPr>
          <p:cNvPr id="37" name="Vabakuju 36"/>
          <p:cNvSpPr/>
          <p:nvPr/>
        </p:nvSpPr>
        <p:spPr>
          <a:xfrm>
            <a:off x="6411328" y="5810745"/>
            <a:ext cx="2062877" cy="432048"/>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Töölesõidu toetus</a:t>
            </a:r>
            <a:endParaRPr lang="en-GB" b="0" i="0" u="none" strike="noStrike" kern="1200" cap="none" spc="0" baseline="0" dirty="0">
              <a:uFillTx/>
              <a:latin typeface="Calibri"/>
            </a:endParaRPr>
          </a:p>
        </p:txBody>
      </p:sp>
      <p:sp>
        <p:nvSpPr>
          <p:cNvPr id="38" name="Vabakuju 37"/>
          <p:cNvSpPr/>
          <p:nvPr/>
        </p:nvSpPr>
        <p:spPr>
          <a:xfrm>
            <a:off x="3410266" y="4302886"/>
            <a:ext cx="2372417" cy="521532"/>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Tööandjate</a:t>
            </a:r>
            <a:r>
              <a:rPr lang="et-EE" b="0" i="0" u="none" strike="noStrike" kern="1200" cap="none" spc="0" dirty="0" smtClean="0">
                <a:uFillTx/>
                <a:latin typeface="Calibri"/>
              </a:rPr>
              <a:t> nõustamine ja koolitus</a:t>
            </a:r>
            <a:endParaRPr lang="en-GB" b="0" i="0" u="none" strike="noStrike" kern="1200" cap="none" spc="0" baseline="0" dirty="0">
              <a:uFillTx/>
              <a:latin typeface="Calibri"/>
            </a:endParaRPr>
          </a:p>
        </p:txBody>
      </p:sp>
      <p:sp>
        <p:nvSpPr>
          <p:cNvPr id="39" name="Vabakuju 38"/>
          <p:cNvSpPr/>
          <p:nvPr/>
        </p:nvSpPr>
        <p:spPr>
          <a:xfrm>
            <a:off x="3410266" y="5601014"/>
            <a:ext cx="2349902" cy="564290"/>
          </a:xfrm>
          <a:custGeom>
            <a:avLst/>
            <a:gdLst>
              <a:gd name="f0" fmla="val 10800000"/>
              <a:gd name="f1" fmla="val 5400000"/>
              <a:gd name="f2" fmla="val 180"/>
              <a:gd name="f3" fmla="val w"/>
              <a:gd name="f4" fmla="val h"/>
              <a:gd name="f5" fmla="val 0"/>
              <a:gd name="f6" fmla="val 1873759"/>
              <a:gd name="f7" fmla="val 801642"/>
              <a:gd name="f8" fmla="val 80164"/>
              <a:gd name="f9" fmla="val 35891"/>
              <a:gd name="f10" fmla="val 1793595"/>
              <a:gd name="f11" fmla="val 1837868"/>
              <a:gd name="f12" fmla="val 721478"/>
              <a:gd name="f13" fmla="val 765751"/>
              <a:gd name="f14" fmla="+- 0 0 -90"/>
              <a:gd name="f15" fmla="*/ f3 1 1873759"/>
              <a:gd name="f16" fmla="*/ f4 1 801642"/>
              <a:gd name="f17" fmla="val f5"/>
              <a:gd name="f18" fmla="val f6"/>
              <a:gd name="f19" fmla="val f7"/>
              <a:gd name="f20" fmla="*/ f14 f0 1"/>
              <a:gd name="f21" fmla="+- f19 0 f17"/>
              <a:gd name="f22" fmla="+- f18 0 f17"/>
              <a:gd name="f23" fmla="*/ f20 1 f2"/>
              <a:gd name="f24" fmla="*/ f22 1 1873759"/>
              <a:gd name="f25" fmla="*/ f21 1 801642"/>
              <a:gd name="f26" fmla="*/ 0 f22 1"/>
              <a:gd name="f27" fmla="*/ 80164 f21 1"/>
              <a:gd name="f28" fmla="*/ 80164 f22 1"/>
              <a:gd name="f29" fmla="*/ 0 f21 1"/>
              <a:gd name="f30" fmla="*/ 1793595 f22 1"/>
              <a:gd name="f31" fmla="*/ 1873759 f22 1"/>
              <a:gd name="f32" fmla="*/ 721478 f21 1"/>
              <a:gd name="f33" fmla="*/ 801642 f21 1"/>
              <a:gd name="f34" fmla="+- f23 0 f1"/>
              <a:gd name="f35" fmla="*/ f26 1 1873759"/>
              <a:gd name="f36" fmla="*/ f27 1 801642"/>
              <a:gd name="f37" fmla="*/ f28 1 1873759"/>
              <a:gd name="f38" fmla="*/ f29 1 801642"/>
              <a:gd name="f39" fmla="*/ f30 1 1873759"/>
              <a:gd name="f40" fmla="*/ f31 1 1873759"/>
              <a:gd name="f41" fmla="*/ f32 1 801642"/>
              <a:gd name="f42" fmla="*/ f33 1 801642"/>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1873759" h="801642">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bg1"/>
          </a:solidFill>
          <a:ln w="25402">
            <a:solidFill>
              <a:srgbClr val="FF0000"/>
            </a:solidFill>
            <a:prstDash val="solid"/>
          </a:ln>
        </p:spPr>
        <p:txBody>
          <a:bodyPr vert="horz" wrap="square" lIns="61575" tIns="61575" rIns="61575" bIns="61575" anchor="ctr" anchorCtr="1" compatLnSpc="1"/>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t-EE" b="0" i="0" u="none" strike="noStrike" kern="1200" cap="none" spc="0" baseline="0" dirty="0" smtClean="0">
                <a:uFillTx/>
                <a:latin typeface="Calibri"/>
              </a:rPr>
              <a:t>Mobiilne nõustamine noortele (koolist tööle)</a:t>
            </a:r>
            <a:endParaRPr lang="en-GB" b="0" i="0" u="none" strike="noStrike" kern="1200" cap="none" spc="0" baseline="0" dirty="0">
              <a:uFillTx/>
              <a:latin typeface="Calibri"/>
            </a:endParaRPr>
          </a:p>
        </p:txBody>
      </p:sp>
    </p:spTree>
    <p:extLst>
      <p:ext uri="{BB962C8B-B14F-4D97-AF65-F5344CB8AC3E}">
        <p14:creationId xmlns:p14="http://schemas.microsoft.com/office/powerpoint/2010/main" val="851086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81285"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Pealkiri 4"/>
          <p:cNvSpPr>
            <a:spLocks noGrp="1"/>
          </p:cNvSpPr>
          <p:nvPr>
            <p:ph type="ctrTitle"/>
          </p:nvPr>
        </p:nvSpPr>
        <p:spPr>
          <a:xfrm>
            <a:off x="193883" y="548680"/>
            <a:ext cx="8687488" cy="648072"/>
          </a:xfrm>
        </p:spPr>
        <p:txBody>
          <a:bodyPr>
            <a:normAutofit/>
          </a:bodyPr>
          <a:lstStyle/>
          <a:p>
            <a:pPr algn="l"/>
            <a:r>
              <a:rPr lang="et-EE" sz="2800" b="1" dirty="0" smtClean="0">
                <a:solidFill>
                  <a:srgbClr val="E46C0A"/>
                </a:solidFill>
              </a:rPr>
              <a:t>Tööalane rehabilitatsioon kaheks eraldi teenuseks (2016)</a:t>
            </a:r>
          </a:p>
        </p:txBody>
      </p:sp>
      <p:sp>
        <p:nvSpPr>
          <p:cNvPr id="5" name="TextBox 4"/>
          <p:cNvSpPr txBox="1"/>
          <p:nvPr/>
        </p:nvSpPr>
        <p:spPr>
          <a:xfrm>
            <a:off x="193881" y="1052736"/>
            <a:ext cx="8654861" cy="3816430"/>
          </a:xfrm>
          <a:prstGeom prst="rect">
            <a:avLst/>
          </a:prstGeom>
          <a:noFill/>
        </p:spPr>
        <p:txBody>
          <a:bodyPr wrap="square" rtlCol="0">
            <a:spAutoFit/>
          </a:bodyPr>
          <a:lstStyle/>
          <a:p>
            <a:endParaRPr lang="et-EE" sz="1400" dirty="0"/>
          </a:p>
          <a:p>
            <a:pPr marL="342900" indent="-342900">
              <a:buClr>
                <a:schemeClr val="accent6">
                  <a:lumMod val="75000"/>
                </a:schemeClr>
              </a:buClr>
              <a:buFont typeface="Arial"/>
              <a:buChar char="•"/>
            </a:pPr>
            <a:r>
              <a:rPr lang="et-EE" sz="2400" b="1" dirty="0"/>
              <a:t>Tööalane</a:t>
            </a:r>
            <a:r>
              <a:rPr lang="et-EE" sz="2400" dirty="0"/>
              <a:t> rehabilitatsioon on </a:t>
            </a:r>
            <a:r>
              <a:rPr lang="et-EE" sz="2400" b="1" dirty="0"/>
              <a:t>tööturuteenus (TK),</a:t>
            </a:r>
            <a:r>
              <a:rPr lang="et-EE" sz="2400" dirty="0"/>
              <a:t> mis soodustab isiku töölerakendumist, töö leidmist või töötamist ja isiku tööalast arengut.</a:t>
            </a:r>
          </a:p>
          <a:p>
            <a:pPr marL="342900" indent="-342900">
              <a:buClr>
                <a:schemeClr val="accent6">
                  <a:lumMod val="75000"/>
                </a:schemeClr>
              </a:buClr>
              <a:buFont typeface="Arial"/>
              <a:buChar char="•"/>
            </a:pPr>
            <a:endParaRPr lang="et-EE" sz="2400" dirty="0"/>
          </a:p>
          <a:p>
            <a:pPr marL="342900" indent="-342900">
              <a:buClr>
                <a:schemeClr val="accent6">
                  <a:lumMod val="75000"/>
                </a:schemeClr>
              </a:buClr>
              <a:buFont typeface="Arial"/>
              <a:buChar char="•"/>
            </a:pPr>
            <a:r>
              <a:rPr lang="et-EE" sz="2400" b="1" dirty="0"/>
              <a:t>Sotsiaalse </a:t>
            </a:r>
            <a:r>
              <a:rPr lang="et-EE" sz="2400" dirty="0"/>
              <a:t>rehabilitatsiooni</a:t>
            </a:r>
            <a:r>
              <a:rPr lang="et-EE" sz="2400" b="1" dirty="0"/>
              <a:t> (SKA) põhiülesanne</a:t>
            </a:r>
            <a:r>
              <a:rPr lang="et-EE" sz="2400" dirty="0"/>
              <a:t> on toetada inimest igapäevaeluga toimetulekul (iseseisev elamine, hariduse omandamine, ühiskonnas osalemine, töövõime arenemise eelduste loomine). </a:t>
            </a:r>
          </a:p>
          <a:p>
            <a:pPr marL="342900" indent="-342900" algn="just">
              <a:buClr>
                <a:schemeClr val="accent6">
                  <a:lumMod val="75000"/>
                </a:schemeClr>
              </a:buClr>
              <a:buFont typeface="Wingdings" charset="2"/>
              <a:buChar char="§"/>
            </a:pPr>
            <a:endParaRPr lang="et-EE" dirty="0">
              <a:solidFill>
                <a:srgbClr val="000000"/>
              </a:solidFill>
              <a:latin typeface="+mn-lt"/>
            </a:endParaRPr>
          </a:p>
          <a:p>
            <a:pPr eaLnBrk="1" hangingPunct="1"/>
            <a:r>
              <a:rPr lang="et-EE" b="1" dirty="0" smtClean="0">
                <a:latin typeface="+mn-lt"/>
              </a:rPr>
              <a:t>  </a:t>
            </a:r>
            <a:endParaRPr lang="et-EE" b="1" dirty="0">
              <a:latin typeface="+mn-lt"/>
            </a:endParaRPr>
          </a:p>
        </p:txBody>
      </p:sp>
    </p:spTree>
    <p:extLst>
      <p:ext uri="{BB962C8B-B14F-4D97-AF65-F5344CB8AC3E}">
        <p14:creationId xmlns:p14="http://schemas.microsoft.com/office/powerpoint/2010/main" val="18378979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300129"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Pealkiri 4"/>
          <p:cNvSpPr>
            <a:spLocks noGrp="1"/>
          </p:cNvSpPr>
          <p:nvPr>
            <p:ph type="ctrTitle"/>
          </p:nvPr>
        </p:nvSpPr>
        <p:spPr>
          <a:xfrm>
            <a:off x="193883" y="548680"/>
            <a:ext cx="8687488" cy="648072"/>
          </a:xfrm>
        </p:spPr>
        <p:txBody>
          <a:bodyPr>
            <a:normAutofit/>
          </a:bodyPr>
          <a:lstStyle/>
          <a:p>
            <a:pPr algn="l"/>
            <a:r>
              <a:rPr lang="et-EE" sz="2800" b="1" dirty="0" smtClean="0">
                <a:solidFill>
                  <a:srgbClr val="E46C0A"/>
                </a:solidFill>
              </a:rPr>
              <a:t>Tööalane rehabilitatsioon (2016)</a:t>
            </a:r>
          </a:p>
        </p:txBody>
      </p:sp>
      <p:sp>
        <p:nvSpPr>
          <p:cNvPr id="5" name="TextBox 4"/>
          <p:cNvSpPr txBox="1"/>
          <p:nvPr/>
        </p:nvSpPr>
        <p:spPr>
          <a:xfrm>
            <a:off x="193881" y="1052736"/>
            <a:ext cx="8654861" cy="5909310"/>
          </a:xfrm>
          <a:prstGeom prst="rect">
            <a:avLst/>
          </a:prstGeom>
          <a:noFill/>
        </p:spPr>
        <p:txBody>
          <a:bodyPr wrap="square" rtlCol="0">
            <a:spAutoFit/>
          </a:bodyPr>
          <a:lstStyle/>
          <a:p>
            <a:pPr marL="342900" indent="-342900" algn="just">
              <a:buClr>
                <a:schemeClr val="accent6">
                  <a:lumMod val="75000"/>
                </a:schemeClr>
              </a:buClr>
              <a:buFont typeface="Wingdings" charset="2"/>
              <a:buChar char="§"/>
            </a:pPr>
            <a:r>
              <a:rPr lang="et-EE" b="1" dirty="0" smtClean="0">
                <a:latin typeface="+mn-lt"/>
              </a:rPr>
              <a:t>Eesmärk</a:t>
            </a:r>
            <a:r>
              <a:rPr lang="et-EE" dirty="0" smtClean="0">
                <a:latin typeface="+mn-lt"/>
              </a:rPr>
              <a:t> </a:t>
            </a:r>
            <a:r>
              <a:rPr lang="et-EE" dirty="0">
                <a:latin typeface="+mn-lt"/>
              </a:rPr>
              <a:t>on </a:t>
            </a:r>
            <a:r>
              <a:rPr lang="et-EE" dirty="0" smtClean="0">
                <a:latin typeface="+mn-lt"/>
              </a:rPr>
              <a:t>tööeluks </a:t>
            </a:r>
            <a:r>
              <a:rPr lang="et-EE" dirty="0">
                <a:latin typeface="+mn-lt"/>
              </a:rPr>
              <a:t>ettevalmistamine, </a:t>
            </a:r>
            <a:r>
              <a:rPr lang="et-EE" dirty="0" smtClean="0">
                <a:latin typeface="+mn-lt"/>
              </a:rPr>
              <a:t>tööle </a:t>
            </a:r>
            <a:r>
              <a:rPr lang="et-EE" dirty="0">
                <a:latin typeface="+mn-lt"/>
              </a:rPr>
              <a:t>asumise või töötamise toetamine. </a:t>
            </a:r>
            <a:endParaRPr lang="et-EE" dirty="0" smtClean="0">
              <a:latin typeface="+mn-lt"/>
            </a:endParaRPr>
          </a:p>
          <a:p>
            <a:pPr marL="285750" indent="-285750" algn="just">
              <a:buClr>
                <a:schemeClr val="accent6">
                  <a:lumMod val="75000"/>
                </a:schemeClr>
              </a:buClr>
              <a:buFont typeface="Wingdings" charset="2"/>
              <a:buChar char="§"/>
            </a:pPr>
            <a:endParaRPr lang="et-EE" dirty="0" smtClean="0">
              <a:latin typeface="+mn-lt"/>
            </a:endParaRPr>
          </a:p>
          <a:p>
            <a:pPr marL="342900" indent="-342900">
              <a:buClr>
                <a:schemeClr val="accent6">
                  <a:lumMod val="75000"/>
                </a:schemeClr>
              </a:buClr>
              <a:buFont typeface="Wingdings" charset="2"/>
              <a:buChar char="§"/>
            </a:pPr>
            <a:r>
              <a:rPr lang="et-EE" b="1" dirty="0" smtClean="0">
                <a:solidFill>
                  <a:srgbClr val="000000"/>
                </a:solidFill>
              </a:rPr>
              <a:t>Sihtrühm</a:t>
            </a:r>
            <a:r>
              <a:rPr lang="et-EE" dirty="0" smtClean="0"/>
              <a:t>: vähenenud töövõimega (v.a töövõime puudumine) töötud </a:t>
            </a:r>
            <a:br>
              <a:rPr lang="et-EE" dirty="0" smtClean="0"/>
            </a:br>
            <a:r>
              <a:rPr lang="et-EE" dirty="0" smtClean="0"/>
              <a:t>töötajad ja õppijad</a:t>
            </a:r>
            <a:endParaRPr lang="et-EE" dirty="0">
              <a:latin typeface="+mn-lt"/>
            </a:endParaRPr>
          </a:p>
          <a:p>
            <a:pPr marL="342900" indent="-342900" algn="just" eaLnBrk="1" hangingPunct="1">
              <a:buClr>
                <a:schemeClr val="accent6">
                  <a:lumMod val="75000"/>
                </a:schemeClr>
              </a:buClr>
              <a:buFont typeface="Wingdings" charset="2"/>
              <a:buChar char="§"/>
            </a:pPr>
            <a:endParaRPr lang="et-EE" dirty="0">
              <a:solidFill>
                <a:schemeClr val="accent6"/>
              </a:solidFill>
              <a:latin typeface="+mn-lt"/>
            </a:endParaRPr>
          </a:p>
          <a:p>
            <a:pPr marL="342900" indent="-342900" algn="just">
              <a:buClr>
                <a:schemeClr val="accent6">
                  <a:lumMod val="75000"/>
                </a:schemeClr>
              </a:buClr>
              <a:buFont typeface="Wingdings" charset="2"/>
              <a:buChar char="§"/>
            </a:pPr>
            <a:r>
              <a:rPr lang="et-EE" dirty="0" smtClean="0">
                <a:solidFill>
                  <a:srgbClr val="000000"/>
                </a:solidFill>
                <a:latin typeface="+mn-lt"/>
              </a:rPr>
              <a:t>Tööalase </a:t>
            </a:r>
            <a:r>
              <a:rPr lang="et-EE" dirty="0">
                <a:solidFill>
                  <a:srgbClr val="000000"/>
                </a:solidFill>
                <a:latin typeface="+mn-lt"/>
              </a:rPr>
              <a:t>rehabilitatsiooni teenuse </a:t>
            </a:r>
            <a:r>
              <a:rPr lang="et-EE" dirty="0" smtClean="0">
                <a:solidFill>
                  <a:srgbClr val="000000"/>
                </a:solidFill>
                <a:latin typeface="+mn-lt"/>
              </a:rPr>
              <a:t>sisu: </a:t>
            </a:r>
            <a:endParaRPr lang="et-EE" dirty="0">
              <a:solidFill>
                <a:srgbClr val="000000"/>
              </a:solidFill>
              <a:latin typeface="+mn-lt"/>
            </a:endParaRPr>
          </a:p>
          <a:p>
            <a:pPr marL="800100" lvl="1" indent="-342900" algn="just">
              <a:buClr>
                <a:schemeClr val="accent6">
                  <a:lumMod val="75000"/>
                </a:schemeClr>
              </a:buClr>
              <a:buFont typeface="Wingdings" charset="2"/>
              <a:buChar char="§"/>
            </a:pPr>
            <a:r>
              <a:rPr lang="et-EE" b="1" dirty="0" smtClean="0">
                <a:solidFill>
                  <a:srgbClr val="000000"/>
                </a:solidFill>
                <a:latin typeface="+mn-lt"/>
              </a:rPr>
              <a:t>puude </a:t>
            </a:r>
            <a:r>
              <a:rPr lang="et-EE" b="1" dirty="0">
                <a:solidFill>
                  <a:srgbClr val="000000"/>
                </a:solidFill>
                <a:latin typeface="+mn-lt"/>
              </a:rPr>
              <a:t>või tervisehäirega toimetulekuks vajalike oskuste ning töövõime </a:t>
            </a:r>
            <a:r>
              <a:rPr lang="et-EE" b="1" dirty="0" smtClean="0">
                <a:solidFill>
                  <a:srgbClr val="000000"/>
                </a:solidFill>
                <a:latin typeface="+mn-lt"/>
              </a:rPr>
              <a:t>arendamine</a:t>
            </a:r>
            <a:r>
              <a:rPr lang="et-EE" dirty="0" smtClean="0">
                <a:solidFill>
                  <a:srgbClr val="000000"/>
                </a:solidFill>
                <a:latin typeface="+mn-lt"/>
              </a:rPr>
              <a:t> (liikumine</a:t>
            </a:r>
            <a:r>
              <a:rPr lang="et-EE" dirty="0">
                <a:solidFill>
                  <a:srgbClr val="000000"/>
                </a:solidFill>
                <a:latin typeface="+mn-lt"/>
              </a:rPr>
              <a:t>, suhtlemine, igapäevaelu korraldamine ja toimingud, sümptomite kontroll, abivahendite </a:t>
            </a:r>
            <a:r>
              <a:rPr lang="et-EE" dirty="0" smtClean="0">
                <a:solidFill>
                  <a:srgbClr val="000000"/>
                </a:solidFill>
                <a:latin typeface="+mn-lt"/>
              </a:rPr>
              <a:t>kasutamine …) </a:t>
            </a:r>
            <a:r>
              <a:rPr lang="et-EE" dirty="0">
                <a:solidFill>
                  <a:srgbClr val="000000"/>
                </a:solidFill>
                <a:latin typeface="+mn-lt"/>
              </a:rPr>
              <a:t>ning </a:t>
            </a:r>
            <a:r>
              <a:rPr lang="et-EE" b="1" dirty="0" smtClean="0">
                <a:solidFill>
                  <a:srgbClr val="000000"/>
                </a:solidFill>
                <a:latin typeface="+mn-lt"/>
              </a:rPr>
              <a:t>nõustamine</a:t>
            </a:r>
            <a:r>
              <a:rPr lang="et-EE" dirty="0" smtClean="0">
                <a:solidFill>
                  <a:srgbClr val="000000"/>
                </a:solidFill>
                <a:latin typeface="+mn-lt"/>
              </a:rPr>
              <a:t> (motivatsiooni </a:t>
            </a:r>
            <a:r>
              <a:rPr lang="et-EE" dirty="0">
                <a:solidFill>
                  <a:srgbClr val="000000"/>
                </a:solidFill>
                <a:latin typeface="+mn-lt"/>
              </a:rPr>
              <a:t>ja enesekindluse </a:t>
            </a:r>
            <a:r>
              <a:rPr lang="et-EE" dirty="0" smtClean="0">
                <a:solidFill>
                  <a:srgbClr val="000000"/>
                </a:solidFill>
                <a:latin typeface="+mn-lt"/>
              </a:rPr>
              <a:t>suurendamine, muutusega kohanemine …)</a:t>
            </a:r>
          </a:p>
          <a:p>
            <a:pPr marL="800100" lvl="1" indent="-342900" algn="just">
              <a:buClr>
                <a:schemeClr val="accent6">
                  <a:lumMod val="75000"/>
                </a:schemeClr>
              </a:buClr>
              <a:buFont typeface="Wingdings" charset="2"/>
              <a:buChar char="§"/>
            </a:pPr>
            <a:r>
              <a:rPr lang="et-EE" b="1" dirty="0" smtClean="0">
                <a:solidFill>
                  <a:srgbClr val="000000"/>
                </a:solidFill>
                <a:latin typeface="+mn-lt"/>
              </a:rPr>
              <a:t>töölesaamist </a:t>
            </a:r>
            <a:r>
              <a:rPr lang="et-EE" b="1" dirty="0">
                <a:solidFill>
                  <a:srgbClr val="000000"/>
                </a:solidFill>
                <a:latin typeface="+mn-lt"/>
              </a:rPr>
              <a:t>ja töötamist </a:t>
            </a:r>
            <a:r>
              <a:rPr lang="et-EE" b="1" dirty="0" smtClean="0">
                <a:solidFill>
                  <a:srgbClr val="000000"/>
                </a:solidFill>
                <a:latin typeface="+mn-lt"/>
              </a:rPr>
              <a:t>toetavad tegevused</a:t>
            </a:r>
            <a:r>
              <a:rPr lang="et-EE" dirty="0" smtClean="0">
                <a:solidFill>
                  <a:srgbClr val="000000"/>
                </a:solidFill>
                <a:latin typeface="+mn-lt"/>
              </a:rPr>
              <a:t> (sobiva töö  välja-selgitamine</a:t>
            </a:r>
            <a:r>
              <a:rPr lang="et-EE" dirty="0">
                <a:solidFill>
                  <a:srgbClr val="000000"/>
                </a:solidFill>
                <a:latin typeface="+mn-lt"/>
              </a:rPr>
              <a:t>,  </a:t>
            </a:r>
            <a:r>
              <a:rPr lang="et-EE" dirty="0" smtClean="0">
                <a:solidFill>
                  <a:srgbClr val="000000"/>
                </a:solidFill>
                <a:latin typeface="+mn-lt"/>
              </a:rPr>
              <a:t>töökoha kohandamise </a:t>
            </a:r>
            <a:r>
              <a:rPr lang="et-EE" dirty="0">
                <a:solidFill>
                  <a:srgbClr val="000000"/>
                </a:solidFill>
                <a:latin typeface="+mn-lt"/>
              </a:rPr>
              <a:t>või abivahendite vajaduse hindamine ja lahenduste </a:t>
            </a:r>
            <a:r>
              <a:rPr lang="et-EE" dirty="0" smtClean="0">
                <a:solidFill>
                  <a:srgbClr val="000000"/>
                </a:solidFill>
                <a:latin typeface="+mn-lt"/>
              </a:rPr>
              <a:t>pakkumine, töövõtete </a:t>
            </a:r>
            <a:r>
              <a:rPr lang="et-EE" dirty="0">
                <a:solidFill>
                  <a:srgbClr val="000000"/>
                </a:solidFill>
                <a:latin typeface="+mn-lt"/>
              </a:rPr>
              <a:t>õpetamine </a:t>
            </a:r>
            <a:r>
              <a:rPr lang="et-EE" dirty="0" smtClean="0">
                <a:solidFill>
                  <a:srgbClr val="000000"/>
                </a:solidFill>
                <a:latin typeface="+mn-lt"/>
              </a:rPr>
              <a:t>, tööandja </a:t>
            </a:r>
            <a:r>
              <a:rPr lang="et-EE" dirty="0">
                <a:solidFill>
                  <a:srgbClr val="000000"/>
                </a:solidFill>
                <a:latin typeface="+mn-lt"/>
              </a:rPr>
              <a:t>nõustamine </a:t>
            </a:r>
            <a:r>
              <a:rPr lang="et-EE" dirty="0" smtClean="0">
                <a:solidFill>
                  <a:srgbClr val="000000"/>
                </a:solidFill>
                <a:latin typeface="+mn-lt"/>
              </a:rPr>
              <a:t> …) </a:t>
            </a:r>
          </a:p>
          <a:p>
            <a:pPr marL="285750" indent="-285750" algn="just" eaLnBrk="1" hangingPunct="1">
              <a:buClr>
                <a:schemeClr val="accent6">
                  <a:lumMod val="75000"/>
                </a:schemeClr>
              </a:buClr>
              <a:buFont typeface="Wingdings" charset="2"/>
              <a:buChar char="§"/>
            </a:pPr>
            <a:endParaRPr lang="et-EE" dirty="0">
              <a:solidFill>
                <a:srgbClr val="000000"/>
              </a:solidFill>
              <a:latin typeface="+mn-lt"/>
            </a:endParaRPr>
          </a:p>
          <a:p>
            <a:pPr marL="342900" indent="-342900" algn="just">
              <a:buClr>
                <a:schemeClr val="accent6">
                  <a:lumMod val="75000"/>
                </a:schemeClr>
              </a:buClr>
              <a:buFont typeface="Wingdings" charset="2"/>
              <a:buChar char="§"/>
            </a:pPr>
            <a:r>
              <a:rPr lang="et-EE" dirty="0" smtClean="0">
                <a:solidFill>
                  <a:srgbClr val="000000"/>
                </a:solidFill>
                <a:latin typeface="+mn-lt"/>
              </a:rPr>
              <a:t>Tööalase rehabilitatsiooni teenust osutab </a:t>
            </a:r>
            <a:r>
              <a:rPr lang="et-EE" b="1" dirty="0" smtClean="0">
                <a:solidFill>
                  <a:srgbClr val="000000"/>
                </a:solidFill>
                <a:latin typeface="+mn-lt"/>
              </a:rPr>
              <a:t>rehabilitatsioonimeeskond. </a:t>
            </a:r>
          </a:p>
          <a:p>
            <a:pPr marL="342900" indent="-342900" algn="just">
              <a:buClr>
                <a:schemeClr val="accent6">
                  <a:lumMod val="75000"/>
                </a:schemeClr>
              </a:buClr>
              <a:buFont typeface="Wingdings" charset="2"/>
              <a:buChar char="§"/>
            </a:pPr>
            <a:endParaRPr lang="et-EE" b="1" dirty="0">
              <a:solidFill>
                <a:srgbClr val="000000"/>
              </a:solidFill>
              <a:latin typeface="+mn-lt"/>
            </a:endParaRPr>
          </a:p>
          <a:p>
            <a:pPr marL="342900" indent="-342900">
              <a:buClr>
                <a:schemeClr val="accent6">
                  <a:lumMod val="75000"/>
                </a:schemeClr>
              </a:buClr>
              <a:buFont typeface="Wingdings" charset="2"/>
              <a:buChar char="§"/>
            </a:pPr>
            <a:r>
              <a:rPr lang="et-EE" b="1" dirty="0" smtClean="0">
                <a:solidFill>
                  <a:srgbClr val="000000"/>
                </a:solidFill>
                <a:latin typeface="+mn-lt"/>
              </a:rPr>
              <a:t>Tegevused </a:t>
            </a:r>
            <a:r>
              <a:rPr lang="et-EE" dirty="0" smtClean="0">
                <a:solidFill>
                  <a:srgbClr val="000000"/>
                </a:solidFill>
                <a:latin typeface="+mn-lt"/>
              </a:rPr>
              <a:t>vastavalt spetsialistide pädevusele: füsioteraapia, tegevusteraapia, loovteraapia, logopeediline abi, eripedagoogiline abi, kogemusnõustamine, psühholoogiline nõustamine, sotsiaalnõustamine </a:t>
            </a:r>
            <a:r>
              <a:rPr lang="et-EE" dirty="0">
                <a:solidFill>
                  <a:srgbClr val="000000"/>
                </a:solidFill>
                <a:latin typeface="+mn-lt"/>
              </a:rPr>
              <a:t>(sh kliendi lähivõrgustiku nõustamine</a:t>
            </a:r>
            <a:r>
              <a:rPr lang="et-EE" dirty="0" smtClean="0">
                <a:solidFill>
                  <a:srgbClr val="000000"/>
                </a:solidFill>
                <a:latin typeface="+mn-lt"/>
              </a:rPr>
              <a:t>), terviseseisundi alane nõustamine.</a:t>
            </a:r>
            <a:endParaRPr lang="et-EE" dirty="0">
              <a:solidFill>
                <a:srgbClr val="000000"/>
              </a:solidFill>
              <a:latin typeface="+mn-lt"/>
            </a:endParaRPr>
          </a:p>
          <a:p>
            <a:pPr eaLnBrk="1" hangingPunct="1"/>
            <a:r>
              <a:rPr lang="et-EE" b="1" dirty="0" smtClean="0">
                <a:latin typeface="+mn-lt"/>
              </a:rPr>
              <a:t>  </a:t>
            </a:r>
            <a:endParaRPr lang="et-EE" b="1" dirty="0">
              <a:latin typeface="+mn-lt"/>
            </a:endParaRPr>
          </a:p>
        </p:txBody>
      </p:sp>
    </p:spTree>
    <p:extLst>
      <p:ext uri="{BB962C8B-B14F-4D97-AF65-F5344CB8AC3E}">
        <p14:creationId xmlns:p14="http://schemas.microsoft.com/office/powerpoint/2010/main" val="6305216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301153"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Pealkiri 4"/>
          <p:cNvSpPr>
            <a:spLocks noGrp="1"/>
          </p:cNvSpPr>
          <p:nvPr>
            <p:ph type="ctrTitle"/>
          </p:nvPr>
        </p:nvSpPr>
        <p:spPr>
          <a:xfrm>
            <a:off x="179512" y="836712"/>
            <a:ext cx="8784976" cy="648072"/>
          </a:xfrm>
        </p:spPr>
        <p:txBody>
          <a:bodyPr>
            <a:normAutofit/>
          </a:bodyPr>
          <a:lstStyle/>
          <a:p>
            <a:pPr algn="l"/>
            <a:r>
              <a:rPr lang="et-EE" sz="2800" b="1" dirty="0" smtClean="0">
                <a:solidFill>
                  <a:schemeClr val="accent6">
                    <a:lumMod val="75000"/>
                  </a:schemeClr>
                </a:solidFill>
              </a:rPr>
              <a:t>Tööalase rehabilitatsiooni osutamine</a:t>
            </a:r>
          </a:p>
        </p:txBody>
      </p:sp>
      <p:sp>
        <p:nvSpPr>
          <p:cNvPr id="5" name="TextBox 4"/>
          <p:cNvSpPr txBox="1"/>
          <p:nvPr/>
        </p:nvSpPr>
        <p:spPr>
          <a:xfrm>
            <a:off x="239832" y="1556792"/>
            <a:ext cx="8824357" cy="4062651"/>
          </a:xfrm>
          <a:prstGeom prst="rect">
            <a:avLst/>
          </a:prstGeom>
          <a:noFill/>
        </p:spPr>
        <p:txBody>
          <a:bodyPr wrap="square" rtlCol="0">
            <a:spAutoFit/>
          </a:bodyPr>
          <a:lstStyle/>
          <a:p>
            <a:pPr marL="342900" lvl="0" indent="-342900">
              <a:buClr>
                <a:schemeClr val="accent6">
                  <a:lumMod val="75000"/>
                </a:schemeClr>
              </a:buClr>
              <a:buFont typeface="Wingdings" charset="2"/>
              <a:buChar char="§"/>
            </a:pPr>
            <a:r>
              <a:rPr lang="et-EE" sz="2400" dirty="0" smtClean="0">
                <a:latin typeface="+mn-lt"/>
              </a:rPr>
              <a:t>Rehabilitatsiooni vajadust hindab ja teenusele suunamise otsustab kliendi juhtumikorraldaja kliendi nõustamise käigus.</a:t>
            </a:r>
          </a:p>
          <a:p>
            <a:pPr lvl="0">
              <a:buClr>
                <a:schemeClr val="accent6">
                  <a:lumMod val="75000"/>
                </a:schemeClr>
              </a:buClr>
            </a:pPr>
            <a:endParaRPr lang="et-EE" sz="2400" dirty="0" smtClean="0">
              <a:latin typeface="+mn-lt"/>
            </a:endParaRPr>
          </a:p>
          <a:p>
            <a:pPr marL="342900" lvl="0" indent="-342900">
              <a:buClr>
                <a:schemeClr val="accent6">
                  <a:lumMod val="75000"/>
                </a:schemeClr>
              </a:buClr>
              <a:buFont typeface="Wingdings" charset="2"/>
              <a:buChar char="§"/>
            </a:pPr>
            <a:r>
              <a:rPr lang="et-EE" sz="2400" dirty="0" smtClean="0">
                <a:latin typeface="+mn-lt"/>
              </a:rPr>
              <a:t>Klient valib temaga individuaalses tegevuskavas kokkulepitud vajadusele vastava rehabilitatsiooniteenuse või -programmi SKA tegevusloaga teenuseosutajate pakutavate teenuste või programmide seast (koolituskaardiga sarnane skeem).</a:t>
            </a:r>
          </a:p>
          <a:p>
            <a:pPr>
              <a:buClr>
                <a:schemeClr val="accent6">
                  <a:lumMod val="75000"/>
                </a:schemeClr>
              </a:buClr>
            </a:pPr>
            <a:endParaRPr lang="et-EE" sz="2400" dirty="0" smtClean="0">
              <a:latin typeface="+mn-lt"/>
            </a:endParaRPr>
          </a:p>
          <a:p>
            <a:pPr marL="342900" lvl="0" indent="-342900">
              <a:buClr>
                <a:schemeClr val="accent6">
                  <a:lumMod val="75000"/>
                </a:schemeClr>
              </a:buClr>
              <a:buFont typeface="Wingdings" charset="2"/>
              <a:buChar char="§"/>
            </a:pPr>
            <a:r>
              <a:rPr lang="et-EE" sz="2400" dirty="0" smtClean="0">
                <a:latin typeface="+mn-lt"/>
              </a:rPr>
              <a:t>Rehabilitatsiooniteenusel osalejale makstakse sõidu-ja majutustoetust.  </a:t>
            </a:r>
            <a:br>
              <a:rPr lang="et-EE" sz="2400" dirty="0" smtClean="0">
                <a:latin typeface="+mn-lt"/>
              </a:rPr>
            </a:br>
            <a:endParaRPr lang="et-EE" dirty="0">
              <a:latin typeface="+mn-lt"/>
            </a:endParaRPr>
          </a:p>
        </p:txBody>
      </p:sp>
    </p:spTree>
    <p:extLst>
      <p:ext uri="{BB962C8B-B14F-4D97-AF65-F5344CB8AC3E}">
        <p14:creationId xmlns:p14="http://schemas.microsoft.com/office/powerpoint/2010/main" val="30383117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a:bodyPr>
          <a:lstStyle/>
          <a:p>
            <a:pPr algn="l" eaLnBrk="1" fontAlgn="auto" hangingPunct="1">
              <a:spcAft>
                <a:spcPts val="0"/>
              </a:spcAft>
              <a:defRPr/>
            </a:pPr>
            <a:r>
              <a:rPr lang="et-EE" sz="2800" b="1" dirty="0" smtClean="0">
                <a:solidFill>
                  <a:srgbClr val="E46C0A"/>
                </a:solidFill>
              </a:rPr>
              <a:t>Kaitstud töö (2016) </a:t>
            </a:r>
            <a:r>
              <a:rPr lang="et-EE" sz="2400" b="1" dirty="0" smtClean="0">
                <a:solidFill>
                  <a:schemeClr val="accent6">
                    <a:lumMod val="75000"/>
                  </a:schemeClr>
                </a:solidFill>
              </a:rPr>
              <a:t>	</a:t>
            </a:r>
            <a:endParaRPr lang="et-EE" sz="24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303201"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Autofit/>
          </a:bodyPr>
          <a:lstStyle/>
          <a:p>
            <a:pPr algn="just">
              <a:buBlip>
                <a:blip r:embed="rId6"/>
              </a:buBlip>
            </a:pPr>
            <a:r>
              <a:rPr lang="et-EE" sz="2000" b="1" dirty="0" smtClean="0">
                <a:solidFill>
                  <a:srgbClr val="000000"/>
                </a:solidFill>
              </a:rPr>
              <a:t>Eesmärk</a:t>
            </a:r>
            <a:r>
              <a:rPr lang="et-EE" sz="2000" dirty="0" smtClean="0">
                <a:solidFill>
                  <a:srgbClr val="000000"/>
                </a:solidFill>
              </a:rPr>
              <a:t> on vähenenud töövõimega inimese ettevalmistamine </a:t>
            </a:r>
            <a:r>
              <a:rPr lang="et-EE" sz="2000" dirty="0">
                <a:solidFill>
                  <a:srgbClr val="000000"/>
                </a:solidFill>
              </a:rPr>
              <a:t>tööle saamiseks avatud </a:t>
            </a:r>
            <a:r>
              <a:rPr lang="et-EE" sz="2000" dirty="0" smtClean="0">
                <a:solidFill>
                  <a:srgbClr val="000000"/>
                </a:solidFill>
              </a:rPr>
              <a:t>tööturul (iseseisvalt või tugiisikuga) ning tema toetamine </a:t>
            </a:r>
            <a:r>
              <a:rPr lang="et-EE" sz="2000" dirty="0">
                <a:solidFill>
                  <a:srgbClr val="000000"/>
                </a:solidFill>
              </a:rPr>
              <a:t>tööle asumisel ja töötamise </a:t>
            </a:r>
            <a:r>
              <a:rPr lang="et-EE" sz="2000" dirty="0" smtClean="0">
                <a:solidFill>
                  <a:srgbClr val="000000"/>
                </a:solidFill>
              </a:rPr>
              <a:t>algusajal. </a:t>
            </a:r>
          </a:p>
          <a:p>
            <a:pPr marL="0" indent="0" algn="just">
              <a:buNone/>
            </a:pPr>
            <a:endParaRPr lang="et-EE" sz="2000" dirty="0" smtClean="0">
              <a:solidFill>
                <a:srgbClr val="000000"/>
              </a:solidFill>
            </a:endParaRPr>
          </a:p>
          <a:p>
            <a:pPr algn="just">
              <a:buBlip>
                <a:blip r:embed="rId6"/>
              </a:buBlip>
            </a:pPr>
            <a:r>
              <a:rPr lang="et-EE" sz="2000" b="1" dirty="0" smtClean="0">
                <a:solidFill>
                  <a:srgbClr val="000000"/>
                </a:solidFill>
              </a:rPr>
              <a:t>Sihtrühm:</a:t>
            </a:r>
            <a:r>
              <a:rPr lang="et-EE" sz="2000" dirty="0" smtClean="0">
                <a:solidFill>
                  <a:srgbClr val="000000"/>
                </a:solidFill>
              </a:rPr>
              <a:t> </a:t>
            </a:r>
          </a:p>
          <a:p>
            <a:pPr lvl="1" algn="just">
              <a:buBlip>
                <a:blip r:embed="rId6"/>
              </a:buBlip>
            </a:pPr>
            <a:r>
              <a:rPr lang="et-EE" sz="2000" dirty="0" smtClean="0"/>
              <a:t>kes </a:t>
            </a:r>
            <a:r>
              <a:rPr lang="et-EE" sz="2000" dirty="0"/>
              <a:t>on tunnistatud püsivalt töövõimetuks </a:t>
            </a:r>
            <a:r>
              <a:rPr lang="et-EE" sz="2000" dirty="0" smtClean="0"/>
              <a:t>või </a:t>
            </a:r>
            <a:r>
              <a:rPr lang="et-EE" sz="2000" dirty="0"/>
              <a:t>kel on tuvastatud osaline töövõime </a:t>
            </a:r>
            <a:r>
              <a:rPr lang="et-EE" sz="2000" dirty="0" smtClean="0"/>
              <a:t>või </a:t>
            </a:r>
            <a:r>
              <a:rPr lang="et-EE" sz="2000" dirty="0"/>
              <a:t>kellele on määratud </a:t>
            </a:r>
            <a:r>
              <a:rPr lang="et-EE" sz="2000" dirty="0" smtClean="0"/>
              <a:t>puue</a:t>
            </a:r>
            <a:endParaRPr lang="en-US" sz="2000" dirty="0"/>
          </a:p>
          <a:p>
            <a:pPr lvl="1" algn="just">
              <a:buBlip>
                <a:blip r:embed="rId6"/>
              </a:buBlip>
            </a:pPr>
            <a:r>
              <a:rPr lang="et-EE" sz="2000" dirty="0" smtClean="0"/>
              <a:t>kes </a:t>
            </a:r>
            <a:r>
              <a:rPr lang="et-EE" sz="2000" dirty="0"/>
              <a:t>ei ole koheselt valmis töötama avatud tööturul terviseseisundist või puudest tuleneva vähenenud produktiivsuse ja ulatusliku tööalase ning sotsiaalse juhendamise vajaduse tõttu</a:t>
            </a:r>
            <a:r>
              <a:rPr lang="et-EE" sz="2000" dirty="0" smtClean="0"/>
              <a:t>;</a:t>
            </a:r>
            <a:endParaRPr lang="en-US" sz="2000" dirty="0"/>
          </a:p>
          <a:p>
            <a:pPr lvl="1" algn="just">
              <a:buBlip>
                <a:blip r:embed="rId6"/>
              </a:buBlip>
            </a:pPr>
            <a:r>
              <a:rPr lang="et-EE" sz="2000" dirty="0" smtClean="0"/>
              <a:t>kes </a:t>
            </a:r>
            <a:r>
              <a:rPr lang="et-EE" sz="2000" dirty="0"/>
              <a:t>on võimelised tegema eesmärgipärast tööd hinnanguliselt vähemalt 20 tundi nädalas (4-5 tundi päevas). </a:t>
            </a:r>
            <a:endParaRPr lang="en-US" sz="2000" dirty="0"/>
          </a:p>
          <a:p>
            <a:pPr lvl="1" algn="just">
              <a:buBlip>
                <a:blip r:embed="rId6"/>
              </a:buBlip>
            </a:pPr>
            <a:r>
              <a:rPr lang="et-EE" sz="2000" i="1" dirty="0" smtClean="0"/>
              <a:t>Kaitstud </a:t>
            </a:r>
            <a:r>
              <a:rPr lang="et-EE" sz="2000" i="1" dirty="0"/>
              <a:t>töö teenus sobib eelkõige inimestele, kellel on raske, sügava või püsiva kuluga psüühikahäire, peaajutrauma või ajukahjustus, kes on nägemispuudega või </a:t>
            </a:r>
            <a:r>
              <a:rPr lang="et-EE" sz="2000" i="1" dirty="0" smtClean="0"/>
              <a:t>liitpuudega</a:t>
            </a:r>
            <a:endParaRPr lang="et-EE" sz="2000" b="1" dirty="0"/>
          </a:p>
        </p:txBody>
      </p:sp>
    </p:spTree>
    <p:extLst>
      <p:ext uri="{BB962C8B-B14F-4D97-AF65-F5344CB8AC3E}">
        <p14:creationId xmlns:p14="http://schemas.microsoft.com/office/powerpoint/2010/main" val="16427193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a:bodyPr>
          <a:lstStyle/>
          <a:p>
            <a:pPr algn="l" eaLnBrk="1" fontAlgn="auto" hangingPunct="1">
              <a:spcAft>
                <a:spcPts val="0"/>
              </a:spcAft>
              <a:defRPr/>
            </a:pPr>
            <a:r>
              <a:rPr lang="et-EE" sz="2800" b="1" dirty="0" smtClean="0">
                <a:solidFill>
                  <a:srgbClr val="E46C0A"/>
                </a:solidFill>
              </a:rPr>
              <a:t>Kaitstud töö (2016) </a:t>
            </a:r>
            <a:r>
              <a:rPr lang="et-EE" sz="2400" b="1" dirty="0" smtClean="0">
                <a:solidFill>
                  <a:schemeClr val="accent6">
                    <a:lumMod val="75000"/>
                  </a:schemeClr>
                </a:solidFill>
              </a:rPr>
              <a:t>	</a:t>
            </a:r>
            <a:endParaRPr lang="et-EE" sz="24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74120"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lnSpcReduction="10000"/>
          </a:bodyPr>
          <a:lstStyle/>
          <a:p>
            <a:pPr algn="just">
              <a:buBlip>
                <a:blip r:embed="rId6"/>
              </a:buBlip>
            </a:pPr>
            <a:r>
              <a:rPr lang="et-EE" sz="2400" b="1" dirty="0" smtClean="0">
                <a:solidFill>
                  <a:srgbClr val="000000"/>
                </a:solidFill>
              </a:rPr>
              <a:t>Kaitstud töö sisu:</a:t>
            </a:r>
          </a:p>
          <a:p>
            <a:pPr lvl="1" algn="just">
              <a:buBlip>
                <a:blip r:embed="rId6"/>
              </a:buBlip>
            </a:pPr>
            <a:r>
              <a:rPr lang="et-EE" sz="2400" b="1" dirty="0" smtClean="0">
                <a:solidFill>
                  <a:srgbClr val="000000"/>
                </a:solidFill>
              </a:rPr>
              <a:t>I etapp: </a:t>
            </a:r>
            <a:r>
              <a:rPr lang="et-EE" sz="2400" dirty="0" smtClean="0">
                <a:solidFill>
                  <a:srgbClr val="000000"/>
                </a:solidFill>
              </a:rPr>
              <a:t>tööoskuste </a:t>
            </a:r>
            <a:r>
              <a:rPr lang="et-EE" sz="2400" dirty="0">
                <a:solidFill>
                  <a:srgbClr val="000000"/>
                </a:solidFill>
              </a:rPr>
              <a:t>hindamine ning sobiva töö väljaselgitamine teenuseosutaja </a:t>
            </a:r>
            <a:r>
              <a:rPr lang="et-EE" sz="2400" dirty="0" smtClean="0">
                <a:solidFill>
                  <a:srgbClr val="000000"/>
                </a:solidFill>
              </a:rPr>
              <a:t>või tööandja </a:t>
            </a:r>
            <a:r>
              <a:rPr lang="et-EE" sz="2400" dirty="0">
                <a:solidFill>
                  <a:srgbClr val="000000"/>
                </a:solidFill>
              </a:rPr>
              <a:t>juures selleks spetsiaalselt loodud </a:t>
            </a:r>
            <a:r>
              <a:rPr lang="et-EE" sz="2400" dirty="0" smtClean="0">
                <a:solidFill>
                  <a:srgbClr val="000000"/>
                </a:solidFill>
              </a:rPr>
              <a:t>tegevustubades. Töösuhet veel ei ole, inimesele makstakse stipendiumi.</a:t>
            </a:r>
          </a:p>
          <a:p>
            <a:pPr lvl="1" algn="just">
              <a:buBlip>
                <a:blip r:embed="rId6"/>
              </a:buBlip>
            </a:pPr>
            <a:r>
              <a:rPr lang="et-EE" sz="2400" b="1" dirty="0" smtClean="0">
                <a:solidFill>
                  <a:srgbClr val="000000"/>
                </a:solidFill>
              </a:rPr>
              <a:t>II etapp: </a:t>
            </a:r>
            <a:r>
              <a:rPr lang="et-EE" sz="2400" dirty="0" smtClean="0">
                <a:solidFill>
                  <a:srgbClr val="000000"/>
                </a:solidFill>
              </a:rPr>
              <a:t>töötamine teenusepakkuja </a:t>
            </a:r>
            <a:r>
              <a:rPr lang="et-EE" sz="2400" dirty="0">
                <a:solidFill>
                  <a:srgbClr val="000000"/>
                </a:solidFill>
              </a:rPr>
              <a:t>või tööandja juures selleks spetsiaalselt loodud tegevustubades või tavalisel töökohal. Kaitstud töö teenuse osutaja </a:t>
            </a:r>
            <a:r>
              <a:rPr lang="et-EE" sz="2400" dirty="0" smtClean="0">
                <a:solidFill>
                  <a:srgbClr val="000000"/>
                </a:solidFill>
              </a:rPr>
              <a:t>tugi </a:t>
            </a:r>
            <a:r>
              <a:rPr lang="et-EE" sz="2400" dirty="0">
                <a:solidFill>
                  <a:srgbClr val="000000"/>
                </a:solidFill>
              </a:rPr>
              <a:t>töötamise juures on pidev. </a:t>
            </a:r>
            <a:r>
              <a:rPr lang="et-EE" sz="2400" dirty="0" smtClean="0">
                <a:solidFill>
                  <a:srgbClr val="000000"/>
                </a:solidFill>
              </a:rPr>
              <a:t>Inimesel on tööleping või töövõtuleping, makstakse töötasu.</a:t>
            </a:r>
          </a:p>
          <a:p>
            <a:pPr lvl="1" algn="just">
              <a:buBlip>
                <a:blip r:embed="rId6"/>
              </a:buBlip>
            </a:pPr>
            <a:r>
              <a:rPr lang="et-EE" sz="2400" b="1" dirty="0" smtClean="0">
                <a:solidFill>
                  <a:srgbClr val="000000"/>
                </a:solidFill>
              </a:rPr>
              <a:t>III etapp: </a:t>
            </a:r>
            <a:r>
              <a:rPr lang="et-EE" sz="2400" dirty="0" smtClean="0">
                <a:solidFill>
                  <a:srgbClr val="000000"/>
                </a:solidFill>
              </a:rPr>
              <a:t>töötamine tavapärases </a:t>
            </a:r>
            <a:r>
              <a:rPr lang="et-EE" sz="2400" dirty="0">
                <a:solidFill>
                  <a:srgbClr val="000000"/>
                </a:solidFill>
              </a:rPr>
              <a:t>töökeskkonnas avatud tööturul. Teenuseosutaja </a:t>
            </a:r>
            <a:r>
              <a:rPr lang="et-EE" sz="2400" dirty="0" smtClean="0">
                <a:solidFill>
                  <a:srgbClr val="000000"/>
                </a:solidFill>
              </a:rPr>
              <a:t>tugi </a:t>
            </a:r>
            <a:r>
              <a:rPr lang="et-EE" sz="2400" dirty="0">
                <a:solidFill>
                  <a:srgbClr val="000000"/>
                </a:solidFill>
              </a:rPr>
              <a:t>on olemas, kuid </a:t>
            </a:r>
            <a:r>
              <a:rPr lang="et-EE" sz="2400" dirty="0" smtClean="0">
                <a:solidFill>
                  <a:srgbClr val="000000"/>
                </a:solidFill>
              </a:rPr>
              <a:t>väheneb aja </a:t>
            </a:r>
            <a:r>
              <a:rPr lang="et-EE" sz="2400" dirty="0">
                <a:solidFill>
                  <a:srgbClr val="000000"/>
                </a:solidFill>
              </a:rPr>
              <a:t>jooksul</a:t>
            </a:r>
            <a:r>
              <a:rPr lang="et-EE" sz="2400" dirty="0" smtClean="0">
                <a:solidFill>
                  <a:srgbClr val="000000"/>
                </a:solidFill>
              </a:rPr>
              <a:t>. </a:t>
            </a:r>
            <a:endParaRPr lang="et-EE" sz="2400" dirty="0">
              <a:solidFill>
                <a:srgbClr val="000000"/>
              </a:solidFill>
            </a:endParaRPr>
          </a:p>
          <a:p>
            <a:pPr marL="457200" lvl="1" indent="0" algn="just">
              <a:buNone/>
            </a:pPr>
            <a:endParaRPr lang="et-EE" sz="1600" b="1" dirty="0"/>
          </a:p>
        </p:txBody>
      </p:sp>
    </p:spTree>
    <p:extLst>
      <p:ext uri="{BB962C8B-B14F-4D97-AF65-F5344CB8AC3E}">
        <p14:creationId xmlns:p14="http://schemas.microsoft.com/office/powerpoint/2010/main" val="1007007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9552" y="548680"/>
            <a:ext cx="8229600" cy="576064"/>
          </a:xfrm>
        </p:spPr>
        <p:txBody>
          <a:bodyPr rtlCol="0">
            <a:normAutofit/>
          </a:bodyPr>
          <a:lstStyle/>
          <a:p>
            <a:pPr algn="l" eaLnBrk="1" fontAlgn="auto" hangingPunct="1">
              <a:spcAft>
                <a:spcPts val="0"/>
              </a:spcAft>
              <a:defRPr/>
            </a:pPr>
            <a:r>
              <a:rPr lang="et-EE" sz="2800" b="1" dirty="0" smtClean="0">
                <a:solidFill>
                  <a:srgbClr val="E46C0A"/>
                </a:solidFill>
              </a:rPr>
              <a:t>Kaitstud töö (2016) </a:t>
            </a:r>
            <a:r>
              <a:rPr lang="et-EE" sz="2400" b="1" dirty="0" smtClean="0">
                <a:solidFill>
                  <a:schemeClr val="accent6">
                    <a:lumMod val="75000"/>
                  </a:schemeClr>
                </a:solidFill>
              </a:rPr>
              <a:t>	</a:t>
            </a:r>
            <a:endParaRPr lang="et-EE" sz="2400" dirty="0" smtClean="0">
              <a:solidFill>
                <a:schemeClr val="accent6">
                  <a:lumMod val="75000"/>
                </a:schemeClr>
              </a:solidFill>
            </a:endParaRPr>
          </a:p>
        </p:txBody>
      </p:sp>
      <p:graphicFrame>
        <p:nvGraphicFramePr>
          <p:cNvPr id="4099" name="Object 8"/>
          <p:cNvGraphicFramePr>
            <a:graphicFrameLocks noChangeAspect="1"/>
          </p:cNvGraphicFramePr>
          <p:nvPr/>
        </p:nvGraphicFramePr>
        <p:xfrm>
          <a:off x="142875" y="142875"/>
          <a:ext cx="2143125" cy="484188"/>
        </p:xfrm>
        <a:graphic>
          <a:graphicData uri="http://schemas.openxmlformats.org/presentationml/2006/ole">
            <mc:AlternateContent xmlns:mc="http://schemas.openxmlformats.org/markup-compatibility/2006">
              <mc:Choice xmlns:v="urn:schemas-microsoft-com:vml" Requires="v">
                <p:oleObj spid="_x0000_s475144" name="CorelDRAW" r:id="rId4" imgW="6872400" imgH="1553040" progId="">
                  <p:embed/>
                </p:oleObj>
              </mc:Choice>
              <mc:Fallback>
                <p:oleObj name="CorelDRAW" r:id="rId4" imgW="6872400" imgH="155304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42875"/>
                        <a:ext cx="2143125"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isu kohatäide 2"/>
          <p:cNvSpPr>
            <a:spLocks noGrp="1"/>
          </p:cNvSpPr>
          <p:nvPr>
            <p:ph idx="1"/>
          </p:nvPr>
        </p:nvSpPr>
        <p:spPr>
          <a:xfrm>
            <a:off x="467544" y="1196752"/>
            <a:ext cx="8229600" cy="4785395"/>
          </a:xfrm>
        </p:spPr>
        <p:txBody>
          <a:bodyPr>
            <a:normAutofit/>
          </a:bodyPr>
          <a:lstStyle/>
          <a:p>
            <a:pPr algn="just">
              <a:buBlip>
                <a:blip r:embed="rId6"/>
              </a:buBlip>
            </a:pPr>
            <a:r>
              <a:rPr lang="et-EE" b="1" dirty="0" smtClean="0"/>
              <a:t>Töökoht</a:t>
            </a:r>
            <a:endParaRPr lang="en-US" sz="2800" dirty="0"/>
          </a:p>
          <a:p>
            <a:pPr lvl="0">
              <a:buClr>
                <a:schemeClr val="accent6">
                  <a:lumMod val="75000"/>
                </a:schemeClr>
              </a:buClr>
              <a:buFont typeface="Wingdings" charset="2"/>
              <a:buChar char="§"/>
            </a:pPr>
            <a:r>
              <a:rPr lang="et-EE" sz="2400" b="1" dirty="0"/>
              <a:t>I etapis </a:t>
            </a:r>
            <a:r>
              <a:rPr lang="et-EE" sz="2400" dirty="0"/>
              <a:t>toimub tööoskuste hindamine ning sobiva töö väljaselgitamine teenuseosutaja või tööandja juures selleks spetsiaalselt loodud tegevustubades. </a:t>
            </a:r>
            <a:endParaRPr lang="en-US" sz="2400" dirty="0"/>
          </a:p>
          <a:p>
            <a:pPr lvl="0">
              <a:buClr>
                <a:schemeClr val="accent6">
                  <a:lumMod val="75000"/>
                </a:schemeClr>
              </a:buClr>
              <a:buFont typeface="Wingdings" charset="2"/>
              <a:buChar char="§"/>
            </a:pPr>
            <a:r>
              <a:rPr lang="et-EE" sz="2400" b="1" dirty="0"/>
              <a:t>II etapis</a:t>
            </a:r>
            <a:r>
              <a:rPr lang="et-EE" sz="2400" dirty="0"/>
              <a:t> töötab klient, kas teenusepakkuja või tööandja juures selleks spetsiaalselt loodud tegevustubades või tavalisel </a:t>
            </a:r>
            <a:r>
              <a:rPr lang="et-EE" sz="2400" dirty="0" smtClean="0"/>
              <a:t>töökohal (renditööjõuna). </a:t>
            </a:r>
            <a:r>
              <a:rPr lang="et-EE" sz="2400" dirty="0"/>
              <a:t>Kaitstud töö teenuse osutaja poolne tugi töötamise juures on pidev. </a:t>
            </a:r>
            <a:endParaRPr lang="en-US" sz="2400" dirty="0"/>
          </a:p>
          <a:p>
            <a:pPr lvl="0">
              <a:buClr>
                <a:schemeClr val="accent6">
                  <a:lumMod val="75000"/>
                </a:schemeClr>
              </a:buClr>
              <a:buFont typeface="Wingdings" charset="2"/>
              <a:buChar char="§"/>
            </a:pPr>
            <a:r>
              <a:rPr lang="et-EE" sz="2400" b="1" dirty="0"/>
              <a:t>III etapis</a:t>
            </a:r>
            <a:r>
              <a:rPr lang="et-EE" sz="2400" dirty="0"/>
              <a:t> töötab klient tavapärases töökeskkonnas avatud tööturul. Teenuseosutaja poolne tugi on olemas, kuid toe maht väheneb aasta jooksul</a:t>
            </a:r>
            <a:r>
              <a:rPr lang="et-EE" dirty="0"/>
              <a:t>.</a:t>
            </a:r>
            <a:endParaRPr lang="en-US" sz="2800" dirty="0"/>
          </a:p>
          <a:p>
            <a:pPr marL="457200" lvl="1" indent="0" algn="just">
              <a:buNone/>
            </a:pPr>
            <a:endParaRPr lang="et-EE" sz="1600" b="1" dirty="0"/>
          </a:p>
        </p:txBody>
      </p:sp>
    </p:spTree>
    <p:extLst>
      <p:ext uri="{BB962C8B-B14F-4D97-AF65-F5344CB8AC3E}">
        <p14:creationId xmlns:p14="http://schemas.microsoft.com/office/powerpoint/2010/main" val="36138656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5146</TotalTime>
  <Words>1973</Words>
  <Application>Microsoft Macintosh PowerPoint</Application>
  <PresentationFormat>On-screen Show (4:3)</PresentationFormat>
  <Paragraphs>210</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Tarkvarakomplekti Office kujundus</vt:lpstr>
      <vt:lpstr>CorelDRAW</vt:lpstr>
      <vt:lpstr> Töövõimereformi rakendamine töötukassas 2015</vt:lpstr>
      <vt:lpstr>Mis muutub võrreldes tänasega?</vt:lpstr>
      <vt:lpstr>PowerPoint Presentation</vt:lpstr>
      <vt:lpstr>Tööalane rehabilitatsioon kaheks eraldi teenuseks (2016)</vt:lpstr>
      <vt:lpstr>Tööalane rehabilitatsioon (2016)</vt:lpstr>
      <vt:lpstr>Tööalase rehabilitatsiooni osutamine</vt:lpstr>
      <vt:lpstr>Kaitstud töö (2016)  </vt:lpstr>
      <vt:lpstr>Kaitstud töö (2016)  </vt:lpstr>
      <vt:lpstr>Kaitstud töö (2016)  </vt:lpstr>
      <vt:lpstr>Kaitstud töö (2016)  </vt:lpstr>
      <vt:lpstr>Pikaajaline (SKA)  ja lühiajaline kaitstud töö (TK) (2016)  </vt:lpstr>
      <vt:lpstr>Kogemusnõustamine (2016)</vt:lpstr>
      <vt:lpstr>PowerPoint Presentation</vt:lpstr>
      <vt:lpstr>PowerPoint Presentation</vt:lpstr>
      <vt:lpstr>Töötamiseks vajalik abivahend</vt:lpstr>
      <vt:lpstr>Töölesõidu toetus (2016) </vt:lpstr>
      <vt:lpstr>PowerPoint Presentation</vt:lpstr>
      <vt:lpstr>  TÄNAN! www.tootukassa.ee m.tootukassa.ee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Gerli Aas</dc:creator>
  <cp:lastModifiedBy>Sirlis Sõmer-Kull</cp:lastModifiedBy>
  <cp:revision>387</cp:revision>
  <cp:lastPrinted>2015-02-18T07:37:52Z</cp:lastPrinted>
  <dcterms:created xsi:type="dcterms:W3CDTF">2013-10-03T07:25:10Z</dcterms:created>
  <dcterms:modified xsi:type="dcterms:W3CDTF">2015-02-20T09:22:23Z</dcterms:modified>
</cp:coreProperties>
</file>