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305" r:id="rId5"/>
    <p:sldId id="306" r:id="rId6"/>
    <p:sldId id="308" r:id="rId7"/>
    <p:sldId id="309" r:id="rId8"/>
    <p:sldId id="310" r:id="rId9"/>
    <p:sldId id="311" r:id="rId10"/>
    <p:sldId id="301" r:id="rId11"/>
    <p:sldId id="312" r:id="rId12"/>
    <p:sldId id="304" r:id="rId13"/>
    <p:sldId id="275" r:id="rId14"/>
    <p:sldId id="287" r:id="rId15"/>
    <p:sldId id="261" r:id="rId16"/>
    <p:sldId id="288" r:id="rId17"/>
    <p:sldId id="292" r:id="rId18"/>
    <p:sldId id="314" r:id="rId19"/>
    <p:sldId id="315" r:id="rId20"/>
    <p:sldId id="316" r:id="rId21"/>
    <p:sldId id="293" r:id="rId22"/>
    <p:sldId id="318" r:id="rId23"/>
    <p:sldId id="317" r:id="rId24"/>
    <p:sldId id="281" r:id="rId25"/>
    <p:sldId id="289" r:id="rId26"/>
    <p:sldId id="279" r:id="rId27"/>
    <p:sldId id="282" r:id="rId28"/>
    <p:sldId id="285" r:id="rId29"/>
    <p:sldId id="277" r:id="rId30"/>
    <p:sldId id="291" r:id="rId31"/>
    <p:sldId id="278" r:id="rId32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92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5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983CAA-F870-4E02-A262-30E76C300318}" type="datetimeFigureOut">
              <a:rPr lang="et-EE"/>
              <a:pPr>
                <a:defRPr/>
              </a:pPr>
              <a:t>19.02.2015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noProof="0" smtClean="0"/>
              <a:t>Muutke teksti laade</a:t>
            </a:r>
          </a:p>
          <a:p>
            <a:pPr lvl="1"/>
            <a:r>
              <a:rPr lang="et-EE" noProof="0" smtClean="0"/>
              <a:t>Teine tase</a:t>
            </a:r>
          </a:p>
          <a:p>
            <a:pPr lvl="2"/>
            <a:r>
              <a:rPr lang="et-EE" noProof="0" smtClean="0"/>
              <a:t>Kolmas tase</a:t>
            </a:r>
          </a:p>
          <a:p>
            <a:pPr lvl="3"/>
            <a:r>
              <a:rPr lang="et-EE" noProof="0" smtClean="0"/>
              <a:t>Neljas tase</a:t>
            </a:r>
          </a:p>
          <a:p>
            <a:pPr lvl="4"/>
            <a:r>
              <a:rPr lang="et-EE" noProof="0" smtClean="0"/>
              <a:t>Viies tase</a:t>
            </a:r>
            <a:endParaRPr lang="et-EE" noProof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10B1AB-A47D-4101-92D2-03D732E028B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aidi pildi kohatä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Märkmete kohatäid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15363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342BAA-4216-4559-A2D7-8179175F6D38}" type="slidenum">
              <a:rPr lang="et-EE" smtClean="0"/>
              <a:pPr/>
              <a:t>1</a:t>
            </a:fld>
            <a:endParaRPr lang="et-E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654A-F352-48A0-9B8E-40C3586D883F}" type="datetime1">
              <a:rPr lang="et-EE"/>
              <a:pPr>
                <a:defRPr/>
              </a:pPr>
              <a:t>19.02.2015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700C-3E94-4596-8B49-18FCF32E6A7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A1B5-2291-4A8C-B26D-E05FD09D5D56}" type="datetime1">
              <a:rPr lang="et-EE"/>
              <a:pPr>
                <a:defRPr/>
              </a:pPr>
              <a:t>19.02.2015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A497-3F7A-4EAF-952A-E1A7768C1A6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B807-18AB-4065-BE2C-B08E9C3990B4}" type="datetime1">
              <a:rPr lang="et-EE"/>
              <a:pPr>
                <a:defRPr/>
              </a:pPr>
              <a:t>19.02.2015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E330-EFE7-4267-8699-34E8A700702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944CC-60F1-4515-960E-C33EDC27CDEF}" type="datetime1">
              <a:rPr lang="et-EE"/>
              <a:pPr>
                <a:defRPr/>
              </a:pPr>
              <a:t>19.02.2015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6FE70-8223-446A-B534-8BA4AF05123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9D5D-8372-41E7-8D3E-5252DDA7DC82}" type="datetime1">
              <a:rPr lang="et-EE"/>
              <a:pPr>
                <a:defRPr/>
              </a:pPr>
              <a:t>19.02.2015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B0522-28D0-4FD5-9F59-9BBDD0AC9FC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4E8B-82F7-43E5-83E2-6FAF441D45A4}" type="datetime1">
              <a:rPr lang="et-EE"/>
              <a:pPr>
                <a:defRPr/>
              </a:pPr>
              <a:t>19.02.2015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0DEC-9740-4424-A6E7-A811799FC6E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019D-E98E-4CE8-9CDE-50F0B36A2BC4}" type="datetime1">
              <a:rPr lang="et-EE"/>
              <a:pPr>
                <a:defRPr/>
              </a:pPr>
              <a:t>19.02.2015</a:t>
            </a:fld>
            <a:endParaRPr lang="et-E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8DF4-E678-4112-A269-F2BA7F4E4F4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7DEE-F889-4B91-B867-37C66EA5226B}" type="datetime1">
              <a:rPr lang="et-EE"/>
              <a:pPr>
                <a:defRPr/>
              </a:pPr>
              <a:t>19.02.2015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AFF0-EED8-4DCF-8AED-CFBA679F932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F9EC-F61E-4294-84F8-8589D156D976}" type="datetime1">
              <a:rPr lang="et-EE"/>
              <a:pPr>
                <a:defRPr/>
              </a:pPr>
              <a:t>19.02.2015</a:t>
            </a:fld>
            <a:endParaRPr lang="et-E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A32C-2989-494F-997E-1C7A331AAA3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96575-8E2A-43B1-AF93-EF88F2573FF8}" type="datetime1">
              <a:rPr lang="et-EE"/>
              <a:pPr>
                <a:defRPr/>
              </a:pPr>
              <a:t>19.02.2015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78AD-7487-49FF-A572-D67698D454C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7099-7717-4728-AAF1-AB8299CACF69}" type="datetime1">
              <a:rPr lang="et-EE"/>
              <a:pPr>
                <a:defRPr/>
              </a:pPr>
              <a:t>19.02.2015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A996-5893-4800-A8F4-C2CC87CFDFC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DA76F8-36C8-465A-BAD3-BD68F772776C}" type="datetime1">
              <a:rPr lang="et-EE"/>
              <a:pPr>
                <a:defRPr/>
              </a:pPr>
              <a:t>19.02.2015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5E7259-BE87-44A6-A5F3-6AC200FE2BB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facebook.com/media/set/?set=a.696877627043721.1073741839.550096725055146&amp;type=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estiAgrenskaFond" TargetMode="External"/><Relationship Id="rId2" Type="http://schemas.openxmlformats.org/officeDocument/2006/relationships/hyperlink" Target="http://www.agrenska.e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renska.ee/teenused/projektid/voitle-voimekuse-nimel-vuf-2013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971550" y="4581525"/>
            <a:ext cx="7772400" cy="1539875"/>
          </a:xfrm>
        </p:spPr>
        <p:txBody>
          <a:bodyPr/>
          <a:lstStyle/>
          <a:p>
            <a:pPr eaLnBrk="1" hangingPunct="1"/>
            <a:r>
              <a:rPr lang="et-EE" sz="2400" b="1" smtClean="0"/>
              <a:t/>
            </a:r>
            <a:br>
              <a:rPr lang="et-EE" sz="2400" b="1" smtClean="0"/>
            </a:br>
            <a:r>
              <a:rPr lang="et-EE" sz="2400" b="1" smtClean="0"/>
              <a:t/>
            </a:r>
            <a:br>
              <a:rPr lang="et-EE" sz="2400" b="1" smtClean="0"/>
            </a:br>
            <a:r>
              <a:rPr lang="sv-SE" sz="2400" b="1" smtClean="0"/>
              <a:t>Krislin Padjus</a:t>
            </a:r>
            <a:r>
              <a:rPr lang="et-EE" sz="2400" b="1" smtClean="0"/>
              <a:t/>
            </a:r>
            <a:br>
              <a:rPr lang="et-EE" sz="2400" b="1" smtClean="0"/>
            </a:br>
            <a:r>
              <a:rPr lang="et-EE" sz="2400" smtClean="0"/>
              <a:t>SA Eesti Agrenska Fond</a:t>
            </a:r>
            <a:br>
              <a:rPr lang="et-EE" sz="2400" smtClean="0"/>
            </a:br>
            <a:r>
              <a:rPr lang="et-EE" sz="2400" smtClean="0"/>
              <a:t>Projekti lõpuseminaril Rakveres 20.02.2015</a:t>
            </a:r>
            <a:br>
              <a:rPr lang="et-EE" sz="2400" smtClean="0"/>
            </a:br>
            <a:r>
              <a:rPr lang="et-EE" sz="2500" smtClean="0"/>
              <a:t/>
            </a:r>
            <a:br>
              <a:rPr lang="et-EE" sz="2500" smtClean="0"/>
            </a:br>
            <a:endParaRPr lang="et-EE" sz="2500" smtClean="0"/>
          </a:p>
        </p:txBody>
      </p:sp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720725" y="2847975"/>
            <a:ext cx="7702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t-EE" sz="2400" b="1"/>
              <a:t>Projekti „Võitle võimekuse nimel“ tulemused ja</a:t>
            </a:r>
          </a:p>
          <a:p>
            <a:pPr algn="ctr"/>
            <a:r>
              <a:rPr lang="et-EE" sz="2400" b="1"/>
              <a:t>töötamisvõimaluste loomisest puuetega inimestele</a:t>
            </a:r>
            <a:r>
              <a:rPr lang="et-EE"/>
              <a:t> </a:t>
            </a:r>
            <a:endParaRPr lang="et-EE" b="1"/>
          </a:p>
        </p:txBody>
      </p:sp>
      <p:pic>
        <p:nvPicPr>
          <p:cNvPr id="14339" name="Picture 1" descr="Agrenska_ EEA_VÜF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0" y="981075"/>
            <a:ext cx="61595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smtClean="0"/>
              <a:t>Töötukassa tööharjutuse hange Tammistus (2013-2014)</a:t>
            </a:r>
          </a:p>
        </p:txBody>
      </p:sp>
      <p:sp>
        <p:nvSpPr>
          <p:cNvPr id="24578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smtClean="0"/>
              <a:t>8 AS Hoolekandeteenused Kaunase Kodu klienti</a:t>
            </a:r>
          </a:p>
          <a:p>
            <a:r>
              <a:rPr lang="et-EE" sz="2400" smtClean="0"/>
              <a:t>3 korda nädalas tööharjutustel Tammistus</a:t>
            </a:r>
          </a:p>
          <a:p>
            <a:r>
              <a:rPr lang="et-EE" sz="2400" smtClean="0"/>
              <a:t>6 kuud kokku</a:t>
            </a:r>
          </a:p>
          <a:p>
            <a:r>
              <a:rPr lang="et-EE" sz="2400" smtClean="0"/>
              <a:t>Töötegevused, eripedagoogi ja sotsiaaltöötaja vestlused töötamisest, tööle saamisest, tööelust, CV koostamisest, tööle kandideerimisest jm tööelu puudutavad küsimused</a:t>
            </a:r>
          </a:p>
          <a:p>
            <a:r>
              <a:rPr lang="et-EE" sz="2400" smtClean="0"/>
              <a:t>Ekskursioonid-õppevisiidid erinevatesse töö ja õppimisega seotud asutustesse (Iseseisev Elu, Tartu Vaimse Tervise Keskus, Tartu Kutsehariduskeskus, Meiela, Maar</a:t>
            </a:r>
            <a:r>
              <a:rPr lang="et-EE" sz="2400" smtClean="0">
                <a:latin typeface="Arial" charset="0"/>
              </a:rPr>
              <a:t>j</a:t>
            </a:r>
            <a:r>
              <a:rPr lang="et-EE" sz="2400" smtClean="0"/>
              <a:t>a Küla jt)</a:t>
            </a: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ealkiri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3200" smtClean="0"/>
              <a:t>Tööharjutusprogramm Tammistus</a:t>
            </a:r>
          </a:p>
        </p:txBody>
      </p:sp>
      <p:pic>
        <p:nvPicPr>
          <p:cNvPr id="25602" name="Sisu kohatäid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96975"/>
            <a:ext cx="3606800" cy="2405063"/>
          </a:xfrm>
        </p:spPr>
      </p:pic>
      <p:pic>
        <p:nvPicPr>
          <p:cNvPr id="25603" name="Pilt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557338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lt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0600" y="2795588"/>
            <a:ext cx="270827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Probleem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/>
              <a:t>Erivajadustega</a:t>
            </a:r>
            <a:r>
              <a:rPr lang="en-US" sz="2800" dirty="0"/>
              <a:t> </a:t>
            </a:r>
            <a:r>
              <a:rPr lang="en-US" sz="2800" dirty="0" err="1"/>
              <a:t>noor</a:t>
            </a:r>
            <a:r>
              <a:rPr lang="et-EE" sz="2800" dirty="0" err="1"/>
              <a:t>ed</a:t>
            </a:r>
            <a:r>
              <a:rPr lang="en-US" sz="2800" dirty="0"/>
              <a:t> </a:t>
            </a:r>
            <a:r>
              <a:rPr lang="en-US" sz="2800" dirty="0" err="1"/>
              <a:t>täiskasvanu</a:t>
            </a:r>
            <a:r>
              <a:rPr lang="et-EE" sz="2800" dirty="0"/>
              <a:t>d –</a:t>
            </a:r>
            <a:r>
              <a:rPr lang="en-US" sz="2800" dirty="0"/>
              <a:t> </a:t>
            </a:r>
            <a:endParaRPr lang="et-EE" sz="2800" dirty="0"/>
          </a:p>
          <a:p>
            <a:pPr>
              <a:buFont typeface="Arial" charset="0"/>
              <a:buNone/>
              <a:defRPr/>
            </a:pPr>
            <a:r>
              <a:rPr lang="et-EE" sz="2800" dirty="0" smtClean="0"/>
              <a:t>   </a:t>
            </a:r>
            <a:r>
              <a:rPr lang="en-US" sz="2800" dirty="0" err="1" smtClean="0"/>
              <a:t>pärast</a:t>
            </a:r>
            <a:r>
              <a:rPr lang="en-US" sz="2800" dirty="0" smtClean="0"/>
              <a:t> </a:t>
            </a:r>
            <a:r>
              <a:rPr lang="en-US" sz="2800" dirty="0" err="1"/>
              <a:t>haridussüsteemist</a:t>
            </a:r>
            <a:r>
              <a:rPr lang="en-US" sz="2800" dirty="0"/>
              <a:t> </a:t>
            </a:r>
            <a:r>
              <a:rPr lang="en-US" sz="2800" dirty="0" err="1"/>
              <a:t>lahkumist</a:t>
            </a:r>
            <a:r>
              <a:rPr lang="en-US" sz="2800" dirty="0"/>
              <a:t> </a:t>
            </a:r>
            <a:endParaRPr lang="et-EE" sz="2800" dirty="0"/>
          </a:p>
          <a:p>
            <a:pPr>
              <a:buFont typeface="Arial" charset="0"/>
              <a:buNone/>
              <a:defRPr/>
            </a:pPr>
            <a:r>
              <a:rPr lang="et-EE" sz="2800" dirty="0" smtClean="0"/>
              <a:t>   </a:t>
            </a:r>
            <a:r>
              <a:rPr lang="en-US" sz="2800" dirty="0" err="1" smtClean="0"/>
              <a:t>õpitud</a:t>
            </a:r>
            <a:r>
              <a:rPr lang="en-US" sz="2800" dirty="0" smtClean="0"/>
              <a:t> </a:t>
            </a:r>
            <a:r>
              <a:rPr lang="en-US" sz="2800" dirty="0" err="1"/>
              <a:t>oskuste</a:t>
            </a:r>
            <a:r>
              <a:rPr lang="en-US" sz="2800" dirty="0"/>
              <a:t> </a:t>
            </a:r>
            <a:r>
              <a:rPr lang="en-US" sz="2800" dirty="0" err="1"/>
              <a:t>ja</a:t>
            </a:r>
            <a:r>
              <a:rPr lang="en-US" sz="2800" dirty="0"/>
              <a:t> </a:t>
            </a:r>
            <a:r>
              <a:rPr lang="en-US" sz="2800" dirty="0" err="1"/>
              <a:t>kogemuse</a:t>
            </a:r>
            <a:r>
              <a:rPr lang="en-US" sz="2800" dirty="0"/>
              <a:t> </a:t>
            </a:r>
            <a:r>
              <a:rPr lang="en-US" sz="2800" dirty="0" err="1" smtClean="0"/>
              <a:t>kadumine</a:t>
            </a:r>
            <a:r>
              <a:rPr lang="et-EE" sz="2800" dirty="0" smtClean="0"/>
              <a:t>.</a:t>
            </a:r>
            <a:endParaRPr lang="et-EE" sz="2800" b="1" dirty="0" smtClean="0"/>
          </a:p>
          <a:p>
            <a:pPr>
              <a:buFont typeface="Arial" charset="0"/>
              <a:buNone/>
              <a:defRPr/>
            </a:pPr>
            <a:r>
              <a:rPr lang="et-EE" sz="2800" b="1" dirty="0" smtClean="0"/>
              <a:t>Miks</a:t>
            </a:r>
            <a:r>
              <a:rPr lang="et-EE" sz="2800" b="1" dirty="0"/>
              <a:t>?</a:t>
            </a:r>
            <a:r>
              <a:rPr lang="et-EE" sz="2800" dirty="0"/>
              <a:t> </a:t>
            </a:r>
          </a:p>
          <a:p>
            <a:pPr>
              <a:defRPr/>
            </a:pPr>
            <a:r>
              <a:rPr lang="et-EE" sz="2800" dirty="0" smtClean="0"/>
              <a:t>K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noor</a:t>
            </a:r>
            <a:r>
              <a:rPr lang="en-US" sz="2800" dirty="0"/>
              <a:t> </a:t>
            </a:r>
            <a:r>
              <a:rPr lang="en-US" sz="2800" dirty="0" err="1"/>
              <a:t>ei</a:t>
            </a:r>
            <a:r>
              <a:rPr lang="en-US" sz="2800" dirty="0"/>
              <a:t> </a:t>
            </a:r>
            <a:r>
              <a:rPr lang="en-US" sz="2800" dirty="0" err="1"/>
              <a:t>leia</a:t>
            </a:r>
            <a:r>
              <a:rPr lang="en-US" sz="2800" dirty="0"/>
              <a:t> </a:t>
            </a:r>
            <a:r>
              <a:rPr lang="en-US" sz="2800" dirty="0" err="1"/>
              <a:t>rakendust</a:t>
            </a:r>
            <a:r>
              <a:rPr lang="en-US" sz="2800" dirty="0"/>
              <a:t> </a:t>
            </a:r>
            <a:r>
              <a:rPr lang="en-US" sz="2800" dirty="0" err="1"/>
              <a:t>tööturul</a:t>
            </a:r>
            <a:r>
              <a:rPr lang="en-US" sz="2800" dirty="0"/>
              <a:t>, </a:t>
            </a:r>
            <a:r>
              <a:rPr lang="en-US" sz="2800" dirty="0" err="1"/>
              <a:t>tal</a:t>
            </a:r>
            <a:r>
              <a:rPr lang="en-US" sz="2800" dirty="0"/>
              <a:t> </a:t>
            </a:r>
            <a:r>
              <a:rPr lang="et-EE" sz="2800" dirty="0" smtClean="0"/>
              <a:t>pole </a:t>
            </a:r>
            <a:r>
              <a:rPr lang="en-US" sz="2800" dirty="0" err="1" smtClean="0"/>
              <a:t>võimalust</a:t>
            </a:r>
            <a:r>
              <a:rPr lang="en-US" sz="2800" dirty="0" smtClean="0"/>
              <a:t> </a:t>
            </a:r>
            <a:r>
              <a:rPr lang="en-US" sz="2800" dirty="0" err="1"/>
              <a:t>oma</a:t>
            </a:r>
            <a:r>
              <a:rPr lang="en-US" sz="2800" dirty="0"/>
              <a:t> </a:t>
            </a:r>
            <a:r>
              <a:rPr lang="en-US" sz="2800" dirty="0" err="1"/>
              <a:t>oskusi</a:t>
            </a:r>
            <a:r>
              <a:rPr lang="en-US" sz="2800" dirty="0"/>
              <a:t> </a:t>
            </a:r>
            <a:r>
              <a:rPr lang="en-US" sz="2800" dirty="0" err="1"/>
              <a:t>praktiseerida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</a:t>
            </a:r>
            <a:r>
              <a:rPr lang="et-EE" sz="2800" dirty="0">
                <a:sym typeface="Symbol" pitchFamily="18" charset="2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et-EE" sz="2800" dirty="0">
                <a:sym typeface="Symbol" pitchFamily="18" charset="2"/>
              </a:rPr>
              <a:t>    </a:t>
            </a:r>
            <a:r>
              <a:rPr lang="en-US" sz="2800" dirty="0" err="1"/>
              <a:t>langeb</a:t>
            </a:r>
            <a:r>
              <a:rPr lang="en-US" sz="2800" dirty="0"/>
              <a:t> </a:t>
            </a:r>
            <a:r>
              <a:rPr lang="en-US" sz="2800" dirty="0" err="1"/>
              <a:t>tagasi</a:t>
            </a:r>
            <a:r>
              <a:rPr lang="en-US" sz="2800" dirty="0"/>
              <a:t> </a:t>
            </a:r>
            <a:r>
              <a:rPr lang="en-US" sz="2800" dirty="0" err="1"/>
              <a:t>sotsiaalsüsteemi</a:t>
            </a:r>
            <a:r>
              <a:rPr lang="en-US" sz="2800" dirty="0"/>
              <a:t> </a:t>
            </a:r>
            <a:r>
              <a:rPr lang="en-US" sz="2800" dirty="0" err="1"/>
              <a:t>täielikule</a:t>
            </a:r>
            <a:r>
              <a:rPr lang="en-US" sz="2800" dirty="0"/>
              <a:t> </a:t>
            </a:r>
            <a:r>
              <a:rPr lang="en-US" sz="2800" dirty="0" err="1"/>
              <a:t>ülalpidamisele</a:t>
            </a:r>
            <a:r>
              <a:rPr lang="en-US" sz="2800" dirty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b="1" smtClean="0"/>
              <a:t>Projekti eesmärgid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t-EE" sz="2000" smtClean="0"/>
              <a:t>Tugevdada kodanikuühiskonna rolli, andmaks erivajadustega inimestele võimalusi pärast koolihariduse omandamist saada aktiivseks ühiskonna liikmeks</a:t>
            </a:r>
          </a:p>
          <a:p>
            <a:pPr algn="just"/>
            <a:r>
              <a:rPr lang="et-EE" sz="2000" smtClean="0"/>
              <a:t>Leida üles organisatsioonid kogu Eestis, kes aitaksid mõjutada kohalikke omavalitsusi</a:t>
            </a:r>
          </a:p>
          <a:p>
            <a:pPr algn="just"/>
            <a:r>
              <a:rPr lang="et-EE" sz="2000" smtClean="0"/>
              <a:t>Välja töötada lahendused, kuidas koheselt peale haridustee lõppemist erivajadusega noor haarata tegevusse</a:t>
            </a:r>
          </a:p>
          <a:p>
            <a:pPr algn="just"/>
            <a:r>
              <a:rPr lang="et-EE" sz="2000" smtClean="0"/>
              <a:t>Panustada koos valdkonnaga seotud kodanikuühiskonna organisatsioonidega seadusandluse kaardistamisele</a:t>
            </a:r>
          </a:p>
          <a:p>
            <a:pPr algn="just"/>
            <a:r>
              <a:rPr lang="et-EE" sz="2000" smtClean="0"/>
              <a:t>Tõsta kogu ühiskonna arusaamist erivajadustega inimeste, noorte kooli lõpetanute võimetest tööjõuna</a:t>
            </a:r>
          </a:p>
          <a:p>
            <a:pPr algn="just"/>
            <a:r>
              <a:rPr lang="et-EE" sz="2000" smtClean="0"/>
              <a:t>Leida juurde uusi entusiaste, arendada koos Norra partneri-, ekspertide- ja võrgustikuga Eestis toimivaid tööharjutuskeskuste lahendusi</a:t>
            </a:r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b="1" smtClean="0"/>
              <a:t>Alaeesmärgid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t-EE" sz="2800" smtClean="0"/>
              <a:t>Partnerluse abil vabaühenduste nn valvekoerarolli tugevdamine, leida organisatsioonid, kes koos KOV-dega suudaksid korraldada toimivat toetatud töötamise teenust</a:t>
            </a:r>
          </a:p>
          <a:p>
            <a:pPr algn="just"/>
            <a:r>
              <a:rPr lang="et-EE" sz="2800" smtClean="0"/>
              <a:t>Muuta asutuste ja ettevõtete suhtumist, usku töökeskuste kaudu erivajadustega inimeste hõivamise võimalikkusse ka avatud tööturule pääsemisel </a:t>
            </a:r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t-EE" sz="2400" b="1" smtClean="0"/>
              <a:t>Oodatud tulemus: anda tõuge uute tööharjutuskeskuste rajamiseks Eestis</a:t>
            </a:r>
            <a:r>
              <a:rPr lang="et-EE" sz="2800" b="1" smtClean="0"/>
              <a:t> 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85775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t-EE" sz="2000" smtClean="0"/>
              <a:t>     Soovitud tulemusteni jõudmiseks: </a:t>
            </a:r>
          </a:p>
          <a:p>
            <a:pPr algn="just" eaLnBrk="1" hangingPunct="1">
              <a:buFont typeface="Arial" charset="0"/>
              <a:buNone/>
            </a:pPr>
            <a:r>
              <a:rPr lang="et-EE" sz="2000" smtClean="0"/>
              <a:t>     - kaasasime organisatsioone, kes on võimelised efektiivseks koostööks KOVdega, korraldamaks toetatud töötamist, </a:t>
            </a:r>
          </a:p>
          <a:p>
            <a:pPr algn="just" eaLnBrk="1" hangingPunct="1">
              <a:buFont typeface="Arial" charset="0"/>
              <a:buNone/>
            </a:pPr>
            <a:r>
              <a:rPr lang="et-EE" sz="2000" smtClean="0"/>
              <a:t>     - kaardistasime seadusandluse (Norra+Eesti), </a:t>
            </a:r>
          </a:p>
          <a:p>
            <a:pPr algn="just" eaLnBrk="1" hangingPunct="1">
              <a:buFont typeface="Arial" charset="0"/>
              <a:buNone/>
            </a:pPr>
            <a:r>
              <a:rPr lang="et-EE" sz="2000" smtClean="0"/>
              <a:t>     - töötasime kogemuste ühistamise baasil välja tööharjutuskeskuste rajamise juhtnöörid ja infopaketi (oluline soovituste koostamisel koostöö MTÜde, SA-de, KOV-de, haridusasutuste vahel), </a:t>
            </a:r>
          </a:p>
          <a:p>
            <a:pPr algn="just" eaLnBrk="1" hangingPunct="1">
              <a:buFont typeface="Arial" charset="0"/>
              <a:buNone/>
            </a:pPr>
            <a:r>
              <a:rPr lang="et-EE" sz="2000" smtClean="0"/>
              <a:t>     - piloteerisime uusi teenuseid tööharjutuskeskustes (tööharjutus erivajadusega inimeste grupile koostöös Eesti Töötukassa Tartumaa osakonnaga)</a:t>
            </a:r>
          </a:p>
          <a:p>
            <a:pPr algn="just" eaLnBrk="1" hangingPunct="1">
              <a:buFont typeface="Arial" charset="0"/>
              <a:buNone/>
            </a:pPr>
            <a:r>
              <a:rPr lang="et-EE" sz="2000" smtClean="0"/>
              <a:t>    - lõime võimalused edaspidiseks toetatud töötamise info kogumiseks ja vahendamiseks – Tammistu tööharjutuskeskuse infopunkt</a:t>
            </a:r>
            <a:r>
              <a:rPr lang="et-EE" smtClean="0"/>
              <a:t>  </a:t>
            </a:r>
          </a:p>
          <a:p>
            <a:pPr eaLnBrk="1" hangingPunct="1">
              <a:buFont typeface="Arial" charset="0"/>
              <a:buNone/>
            </a:pPr>
            <a:endParaRPr lang="et-EE" sz="2400" smtClean="0"/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b="1" smtClean="0"/>
              <a:t>Kasusaajad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mtClean="0"/>
              <a:t>Noored, kes õpivad veel toimetuleku või lihtsustatud õppekavaga õppes</a:t>
            </a:r>
          </a:p>
          <a:p>
            <a:r>
              <a:rPr lang="et-EE" smtClean="0"/>
              <a:t>Puudega täiskasvanud, kes on pikalt istunud kodus</a:t>
            </a:r>
          </a:p>
          <a:p>
            <a:r>
              <a:rPr lang="et-EE" smtClean="0"/>
              <a:t>Laiemalt saavad kasu puudega inimestega tegelevad organisatsioonid, KOVid</a:t>
            </a:r>
          </a:p>
          <a:p>
            <a:r>
              <a:rPr lang="et-EE" smtClean="0"/>
              <a:t>Veelgi laiemalt kogu riik ja ühiskond</a:t>
            </a:r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t-EE" sz="4000" b="1" smtClean="0"/>
              <a:t>Tegevused, sh Norra partneri roll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t-EE" sz="2800" smtClean="0">
                <a:latin typeface="Arial" charset="0"/>
              </a:rPr>
              <a:t>a</a:t>
            </a:r>
            <a:r>
              <a:rPr lang="et-EE" sz="2800" smtClean="0"/>
              <a:t>vaseminaril </a:t>
            </a:r>
            <a:r>
              <a:rPr lang="et-EE" sz="2400" smtClean="0">
                <a:latin typeface="Arial" charset="0"/>
              </a:rPr>
              <a:t>04.06.2013</a:t>
            </a:r>
            <a:r>
              <a:rPr lang="et-EE" sz="2800" smtClean="0">
                <a:latin typeface="Arial" charset="0"/>
              </a:rPr>
              <a:t> </a:t>
            </a:r>
            <a:r>
              <a:rPr lang="et-EE" sz="2800" smtClean="0"/>
              <a:t>Norra partneri kogemuse edastamine</a:t>
            </a:r>
          </a:p>
          <a:p>
            <a:pPr>
              <a:lnSpc>
                <a:spcPct val="80000"/>
              </a:lnSpc>
            </a:pPr>
            <a:r>
              <a:rPr lang="et-EE" sz="2800" smtClean="0"/>
              <a:t>Kogemus raske puudega inimeste rakendamisel avatud tööturul, ettevõtluses</a:t>
            </a:r>
          </a:p>
          <a:p>
            <a:pPr>
              <a:lnSpc>
                <a:spcPct val="80000"/>
              </a:lnSpc>
            </a:pPr>
            <a:r>
              <a:rPr lang="et-EE" sz="2800" smtClean="0"/>
              <a:t>Kogemus ettevalmistustööks noortega - avatud tööturule pääsemiseks (kuni 5a ettevalmistus)</a:t>
            </a:r>
          </a:p>
          <a:p>
            <a:pPr>
              <a:lnSpc>
                <a:spcPct val="80000"/>
              </a:lnSpc>
            </a:pPr>
            <a:r>
              <a:rPr lang="et-EE" sz="2800" smtClean="0"/>
              <a:t>Projektis ekspertidena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t-EE" sz="2800" smtClean="0"/>
              <a:t>Nõustamine kohapealsete 1-kuiste lähetustena (2013, 2014) tööharjutuskeskuste rajamisel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t-EE" sz="2800" smtClean="0"/>
              <a:t>Eest</a:t>
            </a:r>
            <a:r>
              <a:rPr lang="et-EE" sz="2800" smtClean="0">
                <a:latin typeface="Arial" charset="0"/>
              </a:rPr>
              <a:t>i</a:t>
            </a:r>
            <a:r>
              <a:rPr lang="et-EE" sz="2800" smtClean="0"/>
              <a:t>-Norra tööharjutuslaagrid Eestis 2013 ja 2014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t-EE" sz="2800" smtClean="0"/>
              <a:t>Suhtumise muutmise roll</a:t>
            </a:r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B0C68ED-6787-46CA-B516-D2737955B368}" type="slidenum">
              <a:rPr lang="en-GB" sz="1400">
                <a:latin typeface="Times New Roman" pitchFamily="18" charset="0"/>
              </a:rPr>
              <a:pPr algn="r"/>
              <a:t>18</a:t>
            </a:fld>
            <a:endParaRPr lang="en-GB" sz="1400">
              <a:latin typeface="Times New Roman" pitchFamily="18" charset="0"/>
            </a:endParaRPr>
          </a:p>
        </p:txBody>
      </p:sp>
      <p:pic>
        <p:nvPicPr>
          <p:cNvPr id="2" name="Picture 1" descr="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591" y="563798"/>
            <a:ext cx="5872206" cy="4331336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843213" y="5157788"/>
            <a:ext cx="4321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t-EE" sz="2000" b="1">
                <a:latin typeface="Times New Roman" pitchFamily="18" charset="0"/>
              </a:rPr>
              <a:t>Välispartner - ASVO 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et-EE" sz="2000" b="1">
                <a:latin typeface="Times New Roman" pitchFamily="18" charset="0"/>
                <a:cs typeface="Times New Roman" pitchFamily="18" charset="0"/>
              </a:rPr>
              <a:t>tter</a:t>
            </a:r>
            <a:r>
              <a:rPr lang="en-US" b="1"/>
              <a:t>ø</a:t>
            </a:r>
            <a:r>
              <a:rPr lang="et-EE" sz="2000" b="1">
                <a:latin typeface="Times New Roman" pitchFamily="18" charset="0"/>
                <a:cs typeface="Times New Roman" pitchFamily="18" charset="0"/>
              </a:rPr>
              <a:t>y keskus Norrast</a:t>
            </a:r>
          </a:p>
          <a:p>
            <a:pPr algn="ctr"/>
            <a:r>
              <a:rPr lang="et-EE" sz="2000" b="1">
                <a:latin typeface="Times New Roman" pitchFamily="18" charset="0"/>
                <a:cs typeface="Times New Roman" pitchFamily="18" charset="0"/>
              </a:rPr>
              <a:t>Ühised tööharjutused enne VÜF-projekti 2009-2012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ealkiri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2800" b="1" smtClean="0"/>
              <a:t>ASVO N</a:t>
            </a:r>
            <a:r>
              <a:rPr lang="en-US" sz="2800" b="1" smtClean="0">
                <a:cs typeface="Times New Roman" pitchFamily="18" charset="0"/>
              </a:rPr>
              <a:t>ø</a:t>
            </a:r>
            <a:r>
              <a:rPr lang="et-EE" sz="2800" b="1" smtClean="0">
                <a:cs typeface="Times New Roman" pitchFamily="18" charset="0"/>
              </a:rPr>
              <a:t>tter</a:t>
            </a:r>
            <a:r>
              <a:rPr lang="en-US" sz="2800" b="1" smtClean="0"/>
              <a:t>ø</a:t>
            </a:r>
            <a:r>
              <a:rPr lang="et-EE" sz="2800" b="1" smtClean="0">
                <a:cs typeface="Times New Roman" pitchFamily="18" charset="0"/>
              </a:rPr>
              <a:t>y keskuse ühise tööharjutuse perioodid Tammistus 2013-2014</a:t>
            </a:r>
            <a:endParaRPr lang="et-EE" sz="2800" smtClean="0"/>
          </a:p>
        </p:txBody>
      </p:sp>
      <p:pic>
        <p:nvPicPr>
          <p:cNvPr id="33794" name="Pil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33369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lt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1417638"/>
            <a:ext cx="40624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lt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013" y="3781425"/>
            <a:ext cx="40608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z="3200" b="1" smtClean="0"/>
              <a:t>Kes me oleme?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et-EE" sz="2400" smtClean="0"/>
              <a:t>SA Eesti Agrenska Fond - asutatud 2003</a:t>
            </a:r>
          </a:p>
          <a:p>
            <a:pPr eaLnBrk="1" hangingPunct="1"/>
            <a:r>
              <a:rPr lang="et-EE" sz="2400" smtClean="0"/>
              <a:t>Missioon – toimida nõustamis- ja tugikeskusena puuetega lastele, noortele ja nende peredele.</a:t>
            </a:r>
          </a:p>
          <a:p>
            <a:pPr eaLnBrk="1" hangingPunct="1"/>
            <a:r>
              <a:rPr lang="et-EE" sz="2400" smtClean="0"/>
              <a:t>Tammistu Perekeskuse tööharjutuskeskus – Tammistu mõis, 17 km Tartu linnasüdamest.</a:t>
            </a:r>
          </a:p>
          <a:p>
            <a:pPr eaLnBrk="1" hangingPunct="1"/>
            <a:r>
              <a:rPr lang="et-EE" sz="2400" u="sng" smtClean="0"/>
              <a:t>Teenused täiskasvanutele</a:t>
            </a:r>
            <a:r>
              <a:rPr lang="et-EE" sz="2400" smtClean="0"/>
              <a:t>: </a:t>
            </a:r>
          </a:p>
          <a:p>
            <a:pPr eaLnBrk="1" hangingPunct="1">
              <a:buFontTx/>
              <a:buChar char="-"/>
            </a:pPr>
            <a:r>
              <a:rPr lang="et-EE" sz="2400" smtClean="0"/>
              <a:t>tööharjutus- ja toimetulekuprogramm rehabilitatsiooniteenusena</a:t>
            </a:r>
          </a:p>
          <a:p>
            <a:pPr eaLnBrk="1" hangingPunct="1">
              <a:buFontTx/>
              <a:buChar char="-"/>
            </a:pPr>
            <a:r>
              <a:rPr lang="et-EE" sz="2400" smtClean="0"/>
              <a:t>erihoolekandeteenus</a:t>
            </a:r>
          </a:p>
          <a:p>
            <a:pPr eaLnBrk="1" hangingPunct="1">
              <a:buFontTx/>
              <a:buChar char="-"/>
            </a:pPr>
            <a:r>
              <a:rPr lang="et-EE" sz="2400" smtClean="0"/>
              <a:t>tööpraktika puudega inimestele (töötukassa)</a:t>
            </a:r>
          </a:p>
          <a:p>
            <a:pPr eaLnBrk="1" hangingPunct="1">
              <a:buFontTx/>
              <a:buChar char="-"/>
            </a:pPr>
            <a:r>
              <a:rPr lang="et-EE" sz="2400" smtClean="0"/>
              <a:t>tugiisikuga töötamise teenus (töötukassa)</a:t>
            </a:r>
          </a:p>
          <a:p>
            <a:pPr eaLnBrk="1" hangingPunct="1">
              <a:buFontTx/>
              <a:buChar char="-"/>
            </a:pPr>
            <a:r>
              <a:rPr lang="et-EE" sz="2400" smtClean="0"/>
              <a:t>vabatahtliku töö teenus (töötukassa)</a:t>
            </a:r>
          </a:p>
          <a:p>
            <a:pPr eaLnBrk="1" hangingPunct="1"/>
            <a:endParaRPr lang="et-EE" sz="2400" smtClean="0"/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ealkiri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3200" smtClean="0"/>
              <a:t>Eesti Agrenska Fondi ja partnerite visiit ASVO-sse nov 2013</a:t>
            </a:r>
          </a:p>
        </p:txBody>
      </p:sp>
      <p:pic>
        <p:nvPicPr>
          <p:cNvPr id="34818" name="Pil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39957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lt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4338" y="1700213"/>
            <a:ext cx="44751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lt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976688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t-EE" sz="4000" b="1" smtClean="0"/>
              <a:t>Tegevused</a:t>
            </a:r>
            <a:r>
              <a:rPr lang="et-EE" sz="4000" b="1" smtClean="0">
                <a:latin typeface="Arial" charset="0"/>
              </a:rPr>
              <a:t> ...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t-EE" sz="2800" smtClean="0">
                <a:latin typeface="Arial" charset="0"/>
              </a:rPr>
              <a:t>.... </a:t>
            </a:r>
            <a:r>
              <a:rPr lang="et-EE" sz="2800" smtClean="0"/>
              <a:t>KOV-de aktiivne kaasamine mõttetalgutele – arutelud Tartus, Võrus, Raplamaal Vana-Vigalas</a:t>
            </a:r>
          </a:p>
          <a:p>
            <a:pPr>
              <a:lnSpc>
                <a:spcPct val="90000"/>
              </a:lnSpc>
            </a:pPr>
            <a:r>
              <a:rPr lang="et-EE" sz="2800" smtClean="0"/>
              <a:t>Norra-Eesti ühisseminarid Eestis ja Norras (Norral tihe koostöö kohaliku tööhõiveametiga)</a:t>
            </a:r>
          </a:p>
          <a:p>
            <a:pPr>
              <a:lnSpc>
                <a:spcPct val="90000"/>
              </a:lnSpc>
            </a:pPr>
            <a:r>
              <a:rPr lang="et-EE" sz="2800" smtClean="0"/>
              <a:t>Kohtumiste tsükkel - läbirääkimised KOV-dega, erivajadustega noorte töökeskustega, noortekeskustega jt potentsiaalsete huvilistega</a:t>
            </a:r>
          </a:p>
          <a:p>
            <a:pPr>
              <a:lnSpc>
                <a:spcPct val="90000"/>
              </a:lnSpc>
            </a:pPr>
            <a:r>
              <a:rPr lang="et-EE" sz="2800" smtClean="0"/>
              <a:t>Konverents „Kõik annavad oma panuse!“ 5.-6. juunil 2014 Tammistus</a:t>
            </a:r>
          </a:p>
          <a:p>
            <a:pPr>
              <a:lnSpc>
                <a:spcPct val="90000"/>
              </a:lnSpc>
            </a:pPr>
            <a:r>
              <a:rPr lang="et-EE" sz="2800" smtClean="0"/>
              <a:t>Lõpuseminar 20. veebruaril 2015 Rakveres</a:t>
            </a:r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smtClean="0">
                <a:latin typeface="Arial" charset="0"/>
              </a:rPr>
              <a:t>MTÜ Meiela – vahetasime know-how-d ja inspireerisime üksteist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2000" smtClean="0">
                <a:latin typeface="Arial" charset="0"/>
                <a:hlinkClick r:id="rId2"/>
              </a:rPr>
              <a:t>https://www.facebook.com/media/set/?set=a.696877627043721.1073741839.550096725055146&amp;type=3</a:t>
            </a:r>
            <a:endParaRPr lang="et-EE" sz="200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et-EE" smtClean="0">
              <a:latin typeface="Arial" charset="0"/>
            </a:endParaRPr>
          </a:p>
        </p:txBody>
      </p:sp>
      <p:pic>
        <p:nvPicPr>
          <p:cNvPr id="46084" name="Picture 4" descr="1922201_696878007043683_511508205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349500"/>
            <a:ext cx="5976938" cy="3984625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t-EE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smtClean="0">
                <a:latin typeface="Arial" charset="0"/>
              </a:rPr>
              <a:t>Koostöövisiit Vana-Vigala Tehnika- ja Teeninduskooli</a:t>
            </a:r>
          </a:p>
        </p:txBody>
      </p:sp>
      <p:pic>
        <p:nvPicPr>
          <p:cNvPr id="45061" name="Picture 5" descr="IMGP7834-300x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933825"/>
            <a:ext cx="3671887" cy="2754313"/>
          </a:xfrm>
          <a:prstGeom prst="rect">
            <a:avLst/>
          </a:prstGeom>
          <a:noFill/>
        </p:spPr>
      </p:pic>
      <p:pic>
        <p:nvPicPr>
          <p:cNvPr id="45062" name="Picture 6" descr="IMG_8487-300x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484313"/>
            <a:ext cx="4032250" cy="2687637"/>
          </a:xfrm>
          <a:prstGeom prst="rect">
            <a:avLst/>
          </a:prstGeom>
          <a:noFill/>
        </p:spPr>
      </p:pic>
      <p:pic>
        <p:nvPicPr>
          <p:cNvPr id="45063" name="Picture 7" descr="IMG_8501-300x200"/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3933825"/>
            <a:ext cx="4032250" cy="26876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b="1" smtClean="0"/>
              <a:t>Projektipartnerid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et-EE" smtClean="0"/>
              <a:t>MTÜ Iseseisev Elu</a:t>
            </a:r>
          </a:p>
          <a:p>
            <a:r>
              <a:rPr lang="et-EE" smtClean="0"/>
              <a:t>Põlvamaa PIK</a:t>
            </a:r>
          </a:p>
          <a:p>
            <a:r>
              <a:rPr lang="et-EE" smtClean="0"/>
              <a:t>Kammeri Kool</a:t>
            </a:r>
          </a:p>
          <a:p>
            <a:r>
              <a:rPr lang="et-EE" smtClean="0"/>
              <a:t>Tartumaa Omavalitsuste Liit</a:t>
            </a:r>
          </a:p>
          <a:p>
            <a:r>
              <a:rPr lang="et-EE" smtClean="0"/>
              <a:t>ASVO Nøtterøy</a:t>
            </a:r>
          </a:p>
          <a:p>
            <a:r>
              <a:rPr lang="et-EE" smtClean="0"/>
              <a:t>Projekti käigus leitud partnerid - NHF Oslofjord Vest (leitud 2013.a lõpus)</a:t>
            </a:r>
            <a:r>
              <a:rPr lang="et-EE" smtClean="0">
                <a:latin typeface="Arial" charset="0"/>
              </a:rPr>
              <a:t> </a:t>
            </a:r>
            <a:r>
              <a:rPr lang="et-EE" smtClean="0"/>
              <a:t>ja uued Eesti initsiatiivid</a:t>
            </a:r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b="1" smtClean="0"/>
              <a:t>Ootused partneritele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2800" smtClean="0"/>
              <a:t>Koostöös Norra ja Eesti  partneritega tuuakse valdkonna arendajate sekka juurde 12 uut organisatsiooni/seltsingut</a:t>
            </a:r>
          </a:p>
          <a:p>
            <a:r>
              <a:rPr lang="et-EE" sz="2800" smtClean="0"/>
              <a:t>Kutsutakse ellu 3-4 uut tööharjutuskeskuse arendamise algatust </a:t>
            </a:r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b="1" smtClean="0"/>
              <a:t>Koostöökogemus KOVidega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2800" smtClean="0"/>
              <a:t>01.06-15.11.2008 -Tartu vald koostöös Eesti Agrenska Fondiga – viisime läbi ESF ja Tööturuameti poolt rahastatud projekti „Tartu valla tööharjutuskeskus Tammistus“ </a:t>
            </a:r>
          </a:p>
          <a:p>
            <a:r>
              <a:rPr lang="et-EE" sz="2800" smtClean="0"/>
              <a:t>Koostöös Tartu vallaga valmisid ESF projekti toel esimesed tööharjutuskeskuse ruumid – 2008, ning kaasati kliendid</a:t>
            </a:r>
          </a:p>
          <a:p>
            <a:r>
              <a:rPr lang="et-EE" sz="2800" smtClean="0"/>
              <a:t>Rajati kaldtee, et tagada töökeskuse ligipääsetavus ka liikumisraskustega inimestele</a:t>
            </a:r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b="1" smtClean="0"/>
              <a:t>Riskid koostöös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mtClean="0"/>
              <a:t>Rahastuse nappus</a:t>
            </a:r>
          </a:p>
          <a:p>
            <a:r>
              <a:rPr lang="et-EE" smtClean="0"/>
              <a:t>Infovahetuse puudumine - juhtumikorraldustööl Eestis on arenguruumi </a:t>
            </a:r>
          </a:p>
          <a:p>
            <a:r>
              <a:rPr lang="et-EE" smtClean="0"/>
              <a:t>Ajafaktor – olla kursis perede vajadustega, kus on tööturult kõrvalejääv täiskasvanueas puudega hoolealune</a:t>
            </a:r>
          </a:p>
          <a:p>
            <a:r>
              <a:rPr lang="et-EE" smtClean="0"/>
              <a:t>Info puudus – millised töökeskused puuetega inimestele on juba Eestisse rajatud ja kuhu  </a:t>
            </a:r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b="1" smtClean="0"/>
              <a:t>Lahendusi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t-EE" sz="2800" smtClean="0"/>
              <a:t>Tuleks kombineerida kliendipõhist rahastust KOV ressurssidega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t-EE" sz="2800" smtClean="0"/>
              <a:t>KOV saab suunata aktiivselt, teades oma puuetega inimesi, teenusevõimaluste infot saama elukohajärgsesse tööharjutuskeskusse vm puuetega inimestele teenuseid osutavasse asutusse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t-EE" sz="2800" smtClean="0"/>
              <a:t>Iga keskus tutvustab oma teenustespektrit ise (HEV-koolides, kutsehariduskeskustes, päevakeskustes)</a:t>
            </a:r>
            <a:endParaRPr lang="et-EE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t-EE" sz="2800" smtClean="0"/>
              <a:t>Koostöös Eesti Töötukassaga lahenduste loomine töövõimereformi valguses</a:t>
            </a:r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smtClean="0"/>
              <a:t>Töised tegevused </a:t>
            </a:r>
            <a:br>
              <a:rPr lang="et-EE" sz="3200" smtClean="0"/>
            </a:br>
            <a:r>
              <a:rPr lang="et-EE" sz="3200" smtClean="0"/>
              <a:t>Tammistu tööharjutuskeskuses: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t-EE" smtClean="0"/>
              <a:t>Aedniku abi</a:t>
            </a:r>
          </a:p>
          <a:p>
            <a:pPr eaLnBrk="1" hangingPunct="1">
              <a:buFontTx/>
              <a:buChar char="-"/>
            </a:pPr>
            <a:r>
              <a:rPr lang="et-EE" smtClean="0"/>
              <a:t>Koka abi</a:t>
            </a:r>
          </a:p>
          <a:p>
            <a:pPr eaLnBrk="1" hangingPunct="1">
              <a:buFontTx/>
              <a:buChar char="-"/>
            </a:pPr>
            <a:r>
              <a:rPr lang="et-EE" smtClean="0"/>
              <a:t>Restaureerimis- ja puidutööd</a:t>
            </a:r>
          </a:p>
          <a:p>
            <a:pPr eaLnBrk="1" hangingPunct="1">
              <a:buFontTx/>
              <a:buNone/>
            </a:pPr>
            <a:r>
              <a:rPr lang="et-EE" smtClean="0"/>
              <a:t>    (3 puudega inimest momendil töölepinguga, muudel toetavatel töö-teenustel 15 inimest)</a:t>
            </a:r>
          </a:p>
          <a:p>
            <a:pPr eaLnBrk="1" hangingPunct="1">
              <a:buFontTx/>
              <a:buChar char="-"/>
            </a:pPr>
            <a:r>
              <a:rPr lang="et-EE" b="1" smtClean="0"/>
              <a:t>Võimetekohane käsitöö</a:t>
            </a:r>
          </a:p>
          <a:p>
            <a:pPr eaLnBrk="1" hangingPunct="1">
              <a:buFontTx/>
              <a:buChar char="-"/>
            </a:pPr>
            <a:r>
              <a:rPr lang="et-EE" b="1" smtClean="0"/>
              <a:t>Puhastus- ja koristustööd</a:t>
            </a:r>
          </a:p>
          <a:p>
            <a:pPr eaLnBrk="1" hangingPunct="1">
              <a:buFontTx/>
              <a:buChar char="-"/>
            </a:pPr>
            <a:r>
              <a:rPr lang="et-EE" b="1" smtClean="0"/>
              <a:t>Aia- ja pargitööd</a:t>
            </a:r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sz="2800" b="1" smtClean="0"/>
              <a:t>Tammistu Perekeskuse tööharjutuskeskus (al 2007)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t-EE" sz="2400" smtClean="0"/>
          </a:p>
          <a:p>
            <a:pPr eaLnBrk="1" hangingPunct="1"/>
            <a:r>
              <a:rPr lang="et-EE" sz="2400" smtClean="0"/>
              <a:t>Hariduslike erivajadus</a:t>
            </a:r>
            <a:r>
              <a:rPr lang="et-EE" sz="2400" smtClean="0">
                <a:latin typeface="Arial" charset="0"/>
              </a:rPr>
              <a:t>t</a:t>
            </a:r>
            <a:r>
              <a:rPr lang="et-EE" sz="2400" smtClean="0"/>
              <a:t>ega noored (peamiselt toimetuleku õppekava, Tartu Kroonuaia Kool, Tartu Maarja Kool jt) pärast kooli või kutsekooli lõpetamist</a:t>
            </a:r>
          </a:p>
          <a:p>
            <a:pPr eaLnBrk="1" hangingPunct="1"/>
            <a:endParaRPr lang="et-EE" sz="2400" smtClean="0"/>
          </a:p>
          <a:p>
            <a:pPr eaLnBrk="1" hangingPunct="1"/>
            <a:r>
              <a:rPr lang="et-EE" sz="2400" smtClean="0"/>
              <a:t>Puuetega, psüühiliste erivajadustega täiskasvanud, kes on tegevusetult aastateks koju jäänud (ligipääs avatud tööturule puudub puude raskuse tõttu või info puudumise tõttu) </a:t>
            </a:r>
          </a:p>
          <a:p>
            <a:pPr eaLnBrk="1" hangingPunct="1"/>
            <a:endParaRPr lang="et-EE" sz="2400" smtClean="0"/>
          </a:p>
          <a:p>
            <a:pPr eaLnBrk="1" hangingPunct="1"/>
            <a:r>
              <a:rPr lang="et-EE" sz="2400" smtClean="0"/>
              <a:t>Õppepraktika baasina (endise Vana-Antsla kutsekooli, Räpina Aianduskooli, Lääne-Viru Rakenduskõrgkooli noored)</a:t>
            </a:r>
          </a:p>
          <a:p>
            <a:pPr eaLnBrk="1" hangingPunct="1">
              <a:buFont typeface="Arial" charset="0"/>
              <a:buNone/>
            </a:pPr>
            <a:endParaRPr lang="et-EE" sz="2400" smtClean="0"/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t-EE" b="1" dirty="0" smtClean="0"/>
              <a:t>Kõik kliendid, kes vajavad toetatud töökeskkonda ja tuge igapäevaelus praktiliste küsimuste lahendamisel, on oskusliku juhendamise ja pühendumise korral võimelised saavutama iseseisvaid praktilisi väljundeid ja ilmutama arengut!</a:t>
            </a:r>
          </a:p>
          <a:p>
            <a:pPr>
              <a:defRPr/>
            </a:pPr>
            <a:endParaRPr lang="et-EE" dirty="0" smtClean="0"/>
          </a:p>
        </p:txBody>
      </p:sp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3ED1A32-EF10-4CA0-BBAD-108ED0487849}" type="slidenum">
              <a:rPr lang="en-GB" sz="1400">
                <a:latin typeface="Times New Roman" pitchFamily="18" charset="0"/>
              </a:rPr>
              <a:pPr algn="r"/>
              <a:t>31</a:t>
            </a:fld>
            <a:endParaRPr lang="en-GB" sz="1400">
              <a:latin typeface="Times New Roman" pitchFamily="18" charset="0"/>
            </a:endParaRPr>
          </a:p>
        </p:txBody>
      </p:sp>
      <p:sp>
        <p:nvSpPr>
          <p:cNvPr id="4403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t-EE" b="1" smtClean="0"/>
          </a:p>
          <a:p>
            <a:pPr algn="ctr" eaLnBrk="1" hangingPunct="1">
              <a:buFont typeface="Arial" charset="0"/>
              <a:buNone/>
            </a:pPr>
            <a:r>
              <a:rPr lang="et-EE" sz="2400" b="1" smtClean="0"/>
              <a:t>Oleme avatud koostööks. Üheskoos suudame rohkem!</a:t>
            </a:r>
          </a:p>
          <a:p>
            <a:pPr algn="ctr" eaLnBrk="1" hangingPunct="1">
              <a:buFont typeface="Arial" charset="0"/>
              <a:buNone/>
            </a:pPr>
            <a:r>
              <a:rPr lang="et-EE" sz="2800" b="1" smtClean="0"/>
              <a:t>E-mail: </a:t>
            </a:r>
          </a:p>
          <a:p>
            <a:pPr algn="ctr" eaLnBrk="1" hangingPunct="1">
              <a:buFont typeface="Arial" charset="0"/>
              <a:buNone/>
            </a:pPr>
            <a:r>
              <a:rPr lang="et-EE" sz="2800" b="1" smtClean="0"/>
              <a:t>agrenska@agrenska.ee</a:t>
            </a:r>
          </a:p>
          <a:p>
            <a:pPr algn="ctr" eaLnBrk="1" hangingPunct="1">
              <a:buFont typeface="Arial" charset="0"/>
              <a:buNone/>
            </a:pPr>
            <a:r>
              <a:rPr lang="et-EE" sz="2000" smtClean="0">
                <a:solidFill>
                  <a:srgbClr val="000000"/>
                </a:solidFill>
              </a:rPr>
              <a:t>Tel </a:t>
            </a:r>
            <a:r>
              <a:rPr lang="et-EE" sz="2000" smtClean="0">
                <a:solidFill>
                  <a:srgbClr val="000000"/>
                </a:solidFill>
                <a:latin typeface="Arial" charset="0"/>
              </a:rPr>
              <a:t>53831084 </a:t>
            </a:r>
            <a:r>
              <a:rPr lang="et-EE" sz="2000" smtClean="0">
                <a:solidFill>
                  <a:srgbClr val="000000"/>
                </a:solidFill>
              </a:rPr>
              <a:t>(Krislin Padjus)</a:t>
            </a:r>
          </a:p>
          <a:p>
            <a:pPr algn="ctr" eaLnBrk="1" hangingPunct="1">
              <a:buFont typeface="Arial" charset="0"/>
              <a:buNone/>
            </a:pPr>
            <a:r>
              <a:rPr lang="et-EE" sz="2000" smtClean="0">
                <a:solidFill>
                  <a:srgbClr val="000000"/>
                </a:solidFill>
              </a:rPr>
              <a:t>Tel 5272108 (Tiina Stelmach)</a:t>
            </a:r>
          </a:p>
          <a:p>
            <a:pPr algn="ctr" eaLnBrk="1" hangingPunct="1">
              <a:buFont typeface="Arial" charset="0"/>
              <a:buNone/>
            </a:pPr>
            <a:r>
              <a:rPr lang="et-EE" sz="2400" b="1" u="sng" smtClean="0">
                <a:solidFill>
                  <a:srgbClr val="000000"/>
                </a:solidFill>
                <a:hlinkClick r:id="rId2"/>
              </a:rPr>
              <a:t>www.agrenska.ee</a:t>
            </a:r>
            <a:endParaRPr lang="et-EE" sz="2400" b="1" u="sng" smtClean="0">
              <a:solidFill>
                <a:srgbClr val="00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t-EE" sz="2000" b="1" u="sng" smtClean="0">
                <a:hlinkClick r:id="rId3"/>
              </a:rPr>
              <a:t>https://www.facebook.com/EestiAgrenskaFond</a:t>
            </a:r>
            <a:endParaRPr lang="et-EE" sz="2000" b="1" u="sng" smtClean="0"/>
          </a:p>
          <a:p>
            <a:pPr algn="ctr" eaLnBrk="1" hangingPunct="1">
              <a:buFont typeface="Arial" charset="0"/>
              <a:buNone/>
            </a:pPr>
            <a:endParaRPr lang="et-EE" sz="2000" b="1" u="sng" smtClean="0">
              <a:solidFill>
                <a:srgbClr val="00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t-EE" sz="2400" b="1" smtClean="0">
              <a:solidFill>
                <a:srgbClr val="00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t-EE" sz="2400" b="1" smtClean="0">
              <a:solidFill>
                <a:srgbClr val="00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t-EE" sz="2800" b="1" smtClean="0">
              <a:solidFill>
                <a:srgbClr val="00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t-EE" sz="2800" b="1" smtClean="0">
              <a:solidFill>
                <a:srgbClr val="00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t-EE" sz="2400" b="1" smtClean="0">
              <a:solidFill>
                <a:srgbClr val="000000"/>
              </a:solidFill>
            </a:endParaRP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1692275" y="1557338"/>
            <a:ext cx="6192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1"/>
          </a:p>
        </p:txBody>
      </p:sp>
      <p:pic>
        <p:nvPicPr>
          <p:cNvPr id="44036" name="Picture 6" descr="436503312@18092007-0D28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404813"/>
            <a:ext cx="1512887" cy="1165225"/>
          </a:xfrm>
        </p:spPr>
      </p:pic>
      <p:sp>
        <p:nvSpPr>
          <p:cNvPr id="2" name="Jaluse kohatäid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Projekti rahastab EMP toetuste Vabaühenduste Fond Avatud Eesti Fondi vahendusel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 descr="IMGP7395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4513262" cy="3384550"/>
          </a:xfrm>
        </p:spPr>
      </p:pic>
      <p:pic>
        <p:nvPicPr>
          <p:cNvPr id="18434" name="Picture 4" descr="DSC061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836613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DSC0054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357563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143750" y="510381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t-EE" sz="2400" b="1"/>
              <a:t>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4294967295"/>
          </p:nvPr>
        </p:nvSpPr>
        <p:spPr>
          <a:xfrm>
            <a:off x="468313" y="981075"/>
            <a:ext cx="8229600" cy="4784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t-EE" b="1" smtClean="0"/>
              <a:t>2009</a:t>
            </a:r>
          </a:p>
          <a:p>
            <a:pPr eaLnBrk="1" hangingPunct="1"/>
            <a:endParaRPr lang="et-EE" sz="2400" smtClean="0"/>
          </a:p>
        </p:txBody>
      </p:sp>
      <p:pic>
        <p:nvPicPr>
          <p:cNvPr id="19458" name="Picture 5" descr="DSCN02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644900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DSCN55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924175"/>
            <a:ext cx="25939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SCN179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476250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mtClean="0"/>
              <a:t>                            </a:t>
            </a:r>
            <a:r>
              <a:rPr lang="et-EE" sz="3200" b="1" smtClean="0"/>
              <a:t>2011</a:t>
            </a: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619375"/>
            <a:ext cx="4889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4175125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11188" y="4221163"/>
            <a:ext cx="2376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t-EE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ealkiri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et-EE" sz="3200" smtClean="0"/>
              <a:t>2012</a:t>
            </a:r>
          </a:p>
        </p:txBody>
      </p:sp>
      <p:pic>
        <p:nvPicPr>
          <p:cNvPr id="21506" name="Pil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74638"/>
            <a:ext cx="28416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lt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9663" y="2268538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ealkiri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et-EE" sz="3200" smtClean="0"/>
              <a:t>2013</a:t>
            </a:r>
          </a:p>
        </p:txBody>
      </p:sp>
      <p:pic>
        <p:nvPicPr>
          <p:cNvPr id="22530" name="Pil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76225"/>
            <a:ext cx="435451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lt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162300"/>
            <a:ext cx="46799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t-EE" sz="3200" b="1" smtClean="0">
                <a:latin typeface="Arial" charset="0"/>
              </a:rPr>
              <a:t>“Võitle</a:t>
            </a:r>
            <a:r>
              <a:rPr lang="et-EE" sz="4000" b="1" smtClean="0">
                <a:latin typeface="Arial" charset="0"/>
              </a:rPr>
              <a:t> </a:t>
            </a:r>
            <a:r>
              <a:rPr lang="et-EE" sz="3200" b="1" smtClean="0">
                <a:latin typeface="Arial" charset="0"/>
              </a:rPr>
              <a:t>võimekuse nimel” -  t</a:t>
            </a:r>
            <a:r>
              <a:rPr lang="et-EE" sz="3200" b="1" smtClean="0"/>
              <a:t>egevused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t-EE" smtClean="0">
                <a:latin typeface="Arial" charset="0"/>
                <a:hlinkClick r:id="rId2"/>
              </a:rPr>
              <a:t>http://www.agrenska.ee/teenused/projektid/voitle-voimekuse-nimel-vuf-2013/</a:t>
            </a:r>
            <a:endParaRPr lang="et-EE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t-EE" sz="2400" smtClean="0"/>
              <a:t>Avaseminaril </a:t>
            </a:r>
            <a:r>
              <a:rPr lang="et-EE" sz="2000" smtClean="0">
                <a:latin typeface="Arial" charset="0"/>
              </a:rPr>
              <a:t>04.06.2013</a:t>
            </a:r>
            <a:r>
              <a:rPr lang="et-EE" sz="2400" smtClean="0">
                <a:latin typeface="Arial" charset="0"/>
              </a:rPr>
              <a:t> </a:t>
            </a:r>
            <a:r>
              <a:rPr lang="et-EE" sz="2400" smtClean="0"/>
              <a:t>Norra partneri kogemuse edastamine</a:t>
            </a:r>
          </a:p>
          <a:p>
            <a:pPr>
              <a:lnSpc>
                <a:spcPct val="80000"/>
              </a:lnSpc>
            </a:pPr>
            <a:r>
              <a:rPr lang="et-EE" sz="2400" smtClean="0"/>
              <a:t>KOV-de aktiivne kaasamine mõttetalgutele – arutelud</a:t>
            </a:r>
          </a:p>
          <a:p>
            <a:pPr>
              <a:lnSpc>
                <a:spcPct val="80000"/>
              </a:lnSpc>
            </a:pPr>
            <a:r>
              <a:rPr lang="et-EE" sz="2400" smtClean="0"/>
              <a:t>Norra-Eesti ühisseminarid (Norral tihe koostöö kohaliku tööhõiveametiga)</a:t>
            </a:r>
          </a:p>
          <a:p>
            <a:pPr>
              <a:lnSpc>
                <a:spcPct val="80000"/>
              </a:lnSpc>
            </a:pPr>
            <a:r>
              <a:rPr lang="et-EE" sz="2400" smtClean="0"/>
              <a:t>Kohtumiste tsükkel - läbirääkimised KOV-dega, erivajadustega noorte töökeskustega, noortekeskustega jt POTENTSIAALSETE HUVILISTEGA - parimate lahenduste leidmiseks (6 kohtumist maakonniti grupeerituna)</a:t>
            </a:r>
          </a:p>
          <a:p>
            <a:pPr>
              <a:lnSpc>
                <a:spcPct val="80000"/>
              </a:lnSpc>
            </a:pPr>
            <a:r>
              <a:rPr lang="et-EE" sz="2400" b="1" smtClean="0"/>
              <a:t>Lõpukonverents „Kõik annavad oma panuse!“ 5.-6. juunil 2014 Tammistus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1054</Words>
  <Application>Microsoft Office PowerPoint</Application>
  <PresentationFormat>On-screen Show (4:3)</PresentationFormat>
  <Paragraphs>156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Symbol</vt:lpstr>
      <vt:lpstr>Wingdings</vt:lpstr>
      <vt:lpstr>Office Theme</vt:lpstr>
      <vt:lpstr>  Krislin Padjus SA Eesti Agrenska Fond Projekti lõpuseminaril Rakveres 20.02.2015  </vt:lpstr>
      <vt:lpstr>Kes me oleme?</vt:lpstr>
      <vt:lpstr>Tammistu Perekeskuse tööharjutuskeskus (al 2007)</vt:lpstr>
      <vt:lpstr>Slide 4</vt:lpstr>
      <vt:lpstr>Slide 5</vt:lpstr>
      <vt:lpstr>                            2011</vt:lpstr>
      <vt:lpstr>2012</vt:lpstr>
      <vt:lpstr>2013</vt:lpstr>
      <vt:lpstr>“Võitle võimekuse nimel” -  tegevused</vt:lpstr>
      <vt:lpstr>Töötukassa tööharjutuse hange Tammistus (2013-2014)</vt:lpstr>
      <vt:lpstr>Tööharjutusprogramm Tammistus</vt:lpstr>
      <vt:lpstr>Probleem</vt:lpstr>
      <vt:lpstr>Projekti eesmärgid</vt:lpstr>
      <vt:lpstr>Alaeesmärgid</vt:lpstr>
      <vt:lpstr>Oodatud tulemus: anda tõuge uute tööharjutuskeskuste rajamiseks Eestis </vt:lpstr>
      <vt:lpstr>Kasusaajad</vt:lpstr>
      <vt:lpstr>Tegevused, sh Norra partneri roll</vt:lpstr>
      <vt:lpstr>Slide 18</vt:lpstr>
      <vt:lpstr>ASVO Nøtterøy keskuse ühise tööharjutuse perioodid Tammistus 2013-2014</vt:lpstr>
      <vt:lpstr>Eesti Agrenska Fondi ja partnerite visiit ASVO-sse nov 2013</vt:lpstr>
      <vt:lpstr>Tegevused ...</vt:lpstr>
      <vt:lpstr>MTÜ Meiela – vahetasime know-how-d ja inspireerisime üksteist</vt:lpstr>
      <vt:lpstr>Koostöövisiit Vana-Vigala Tehnika- ja Teeninduskooli</vt:lpstr>
      <vt:lpstr>Projektipartnerid</vt:lpstr>
      <vt:lpstr>Ootused partneritele</vt:lpstr>
      <vt:lpstr>Koostöökogemus KOVidega</vt:lpstr>
      <vt:lpstr>Riskid koostöös</vt:lpstr>
      <vt:lpstr>Lahendusi</vt:lpstr>
      <vt:lpstr>Töised tegevused  Tammistu tööharjutuskeskuses: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Eesti Agrenska Fond</dc:title>
  <dc:creator>Krislin Padjus</dc:creator>
  <cp:lastModifiedBy>Tiina Stelmach</cp:lastModifiedBy>
  <cp:revision>286</cp:revision>
  <dcterms:created xsi:type="dcterms:W3CDTF">2012-11-06T09:17:01Z</dcterms:created>
  <dcterms:modified xsi:type="dcterms:W3CDTF">2015-02-19T18:50:55Z</dcterms:modified>
</cp:coreProperties>
</file>