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notesMasterIdLst>
    <p:notesMasterId r:id="rId41"/>
  </p:notesMasterIdLst>
  <p:sldIdLst>
    <p:sldId id="256" r:id="rId6"/>
    <p:sldId id="258" r:id="rId7"/>
    <p:sldId id="259" r:id="rId8"/>
    <p:sldId id="295" r:id="rId9"/>
    <p:sldId id="296" r:id="rId10"/>
    <p:sldId id="298" r:id="rId11"/>
    <p:sldId id="299" r:id="rId12"/>
    <p:sldId id="301" r:id="rId13"/>
    <p:sldId id="303" r:id="rId14"/>
    <p:sldId id="304" r:id="rId15"/>
    <p:sldId id="305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65" r:id="rId29"/>
    <p:sldId id="266" r:id="rId30"/>
    <p:sldId id="267" r:id="rId31"/>
    <p:sldId id="268" r:id="rId32"/>
    <p:sldId id="269" r:id="rId33"/>
    <p:sldId id="273" r:id="rId34"/>
    <p:sldId id="274" r:id="rId35"/>
    <p:sldId id="275" r:id="rId36"/>
    <p:sldId id="276" r:id="rId37"/>
    <p:sldId id="277" r:id="rId38"/>
    <p:sldId id="278" r:id="rId39"/>
    <p:sldId id="279" r:id="rId4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150D5-6C79-44F8-A6B9-7781A3A45A6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2087-E61F-41F1-9B90-FACCCD94BF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74873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BA9251-751A-41DF-96B0-6E9F3E7B0C83}" type="slidenum">
              <a:rPr lang="da-DK" altLang="et-EE" sz="1000">
                <a:solidFill>
                  <a:prstClr val="black"/>
                </a:solidFill>
              </a:rPr>
              <a:pPr/>
              <a:t>24</a:t>
            </a:fld>
            <a:endParaRPr lang="da-DK" altLang="et-EE" sz="100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685800"/>
            <a:ext cx="4949825" cy="3427413"/>
          </a:xfrm>
          <a:ln cap="flat"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304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7620"/>
            <a:ext cx="5730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3973"/>
            <a:ext cx="19510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220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71173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33254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5527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640886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xmlns="" val="407115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703384" y="1600200"/>
            <a:ext cx="3815862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59923" y="1600200"/>
            <a:ext cx="3815862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062933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6387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99459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6533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xmlns="" val="3773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6651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xmlns="" val="1904413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515983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28289" y="609600"/>
            <a:ext cx="1947496" cy="3352800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01812" cy="335280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961997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728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708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554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939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308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667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52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83937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99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1741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098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952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9994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6760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187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571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263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736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5810372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0062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78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8148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5264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968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istküli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stküli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stküli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istkülik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irgkonnek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istkülik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t-EE" smtClean="0"/>
              <a:t>Klõpsake juhtslaidi alamtiitli laadi redigeerimiseks</a:t>
            </a:r>
            <a:endParaRPr lang="en-US"/>
          </a:p>
        </p:txBody>
      </p:sp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15" name="Kuupäeva kohatäid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FAC6-DE7C-4FA9-8540-FF4065828749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16" name="Jaluse kohatäid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aidinumbri kohatä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AB2D7B4-DA17-4D9A-B789-4728EE29A0CB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686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02EDE-30AF-4DCA-AC39-774036689D1A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74DDD-7554-430E-84D1-D962A7B27CD9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52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istküli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stküli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stküli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istküli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istküli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istkülik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istkülik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irgkonnek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15" name="Jaluse kohatäid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Kuupäeva kohatäid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DBD0-287D-4789-801D-264D17A63787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17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9AE5E4C-4B81-410A-8213-0B228C0C19CE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648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rgkonnek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10" name="Sisu kohatäid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2" name="Sisu kohatäid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6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8E54-5C4D-4ED1-BF4D-8696AC2BB2D1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7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0CEF-37F4-4838-9AF5-BA1E35068159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844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rgkonnek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istküli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istküli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istküli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istküli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istkülik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istkülik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Sirgkonnek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istkülik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Ova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24" name="Sisu kohatäid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26" name="Sisu kohatäid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23" name="Pealkiri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18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53AC-4640-442B-A5A1-CBEE7ECB235F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19" name="Jaluse kohatäid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aidinumbri kohatä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859956F-14DE-4E4A-8224-6AABFB9B6631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228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1047743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3C72-069D-4112-8672-EA5EDF7161EF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182C5-308C-4AFF-8F79-419A4EE469CD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6887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istküli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istkül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istküli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stkülik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stkülik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D94B-ED4D-4A2D-BE10-3DEA0A22C6A4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9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aidinumbri kohatä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9B31A8-4812-43B2-86DD-3ECB0A9C1A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39341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stküli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stkül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istküli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istküli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istkülik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istkülik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irgkonnek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istkülik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20" name="Sisu kohatäid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6" name="Slaidinumbri kohatä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6A5B1E-C72C-47FF-9AC7-024DD7D5B0F3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Kuupäeva kohatäid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2006-181B-46E5-A67F-7BF4C9ED022F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18" name="Jaluse kohatäid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4254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rgkonnek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stküli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stkül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istküli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istküli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istkülik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istkülik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stkülik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istkülik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t-EE" noProof="0" smtClean="0"/>
              <a:t>Pildi lisamiseks klõpsake ikooni</a:t>
            </a:r>
            <a:endParaRPr lang="en-US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16" name="Slaidinumbri kohatä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3A9F-C757-4CD2-8DC9-2B3CC12F88B6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Kuupäeva kohatäid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7EDAC-0453-439B-B878-D6E6716786E5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18" name="Jaluse kohatäid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76401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C364C-02C3-4CDF-A984-E9C7BA9EAD93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B440-A075-458C-BE98-FB87C8BD0D3C}" type="slidenum">
              <a:rPr lang="en-GB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581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istküli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istküli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stküli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istkülik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istkülik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irgkonnek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Ova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13" name="Slaidinumbri kohatä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D3C2-6B13-46C7-997A-3F2FE3178143}" type="slidenum">
              <a:rPr lang="en-GB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>
                  <a:shade val="75000"/>
                </a:srgbClr>
              </a:solidFill>
            </a:endParaRPr>
          </a:p>
        </p:txBody>
      </p:sp>
      <p:sp>
        <p:nvSpPr>
          <p:cNvPr id="14" name="Kuupäeva kohatäid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F6B9E-28D8-4F40-89A3-FEE8AA453538}" type="datetimeFigureOut">
              <a:rPr lang="en-GB"/>
              <a:pPr>
                <a:defRPr/>
              </a:pPr>
              <a:t>27/02/2015</a:t>
            </a:fld>
            <a:endParaRPr lang="en-GB"/>
          </a:p>
        </p:txBody>
      </p:sp>
      <p:sp>
        <p:nvSpPr>
          <p:cNvPr id="1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8419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71537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82832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13113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35573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E324-78BC-4BB1-8044-DBB0CE0BAF11}" type="datetimeFigureOut">
              <a:rPr lang="et-EE" smtClean="0"/>
              <a:pPr/>
              <a:t>27.02.2015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003F-4048-4A4A-8C51-505F8A559490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93368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189" y="6172200"/>
            <a:ext cx="9130811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t-EE" altLang="et-EE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385" y="1600200"/>
            <a:ext cx="7772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t-EE" smtClean="0"/>
              <a:t>Klik for at redigere teksttypografien i masteren</a:t>
            </a:r>
          </a:p>
          <a:p>
            <a:pPr lvl="1"/>
            <a:r>
              <a:rPr lang="da-DK" altLang="et-EE" smtClean="0"/>
              <a:t>Andet niveau</a:t>
            </a:r>
          </a:p>
          <a:p>
            <a:pPr lvl="2"/>
            <a:r>
              <a:rPr lang="da-DK" altLang="et-EE" smtClean="0"/>
              <a:t>Tredje niveau</a:t>
            </a:r>
          </a:p>
          <a:p>
            <a:pPr lvl="3"/>
            <a:r>
              <a:rPr lang="da-DK" altLang="et-EE" smtClean="0"/>
              <a:t>Fjerde niveau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709246" y="6102350"/>
            <a:ext cx="1184031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t-EE" altLang="et-EE" smtClean="0">
              <a:solidFill>
                <a:srgbClr val="000000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773723" y="6172200"/>
            <a:ext cx="682283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t-EE" altLang="et-EE" sz="1600" b="1" smtClean="0">
                <a:solidFill>
                  <a:srgbClr val="FFFFFF"/>
                </a:solidFill>
              </a:rPr>
              <a:t>The Estonian Chamber of Disabled People</a:t>
            </a:r>
            <a:endParaRPr lang="da-DK" altLang="et-EE" sz="1600" b="1" smtClean="0">
              <a:solidFill>
                <a:srgbClr val="FFFFFF"/>
              </a:solidFill>
            </a:endParaRPr>
          </a:p>
        </p:txBody>
      </p:sp>
      <p:pic>
        <p:nvPicPr>
          <p:cNvPr id="1031" name="Picture 11" descr="epik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723" y="5562600"/>
            <a:ext cx="967154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761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F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13306-64C3-448A-AE8B-C91370BC15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C055-8C79-4502-A332-5A9BCC3F1B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20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04FA-F873-4AA8-B5C0-1C3C2D767154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27.02.2015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A632-67E8-4448-8CAA-2AE89C1399F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72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stkül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istküli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istkül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Ristkül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istküli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DF7562-2984-4C8F-B976-75A7432EB5D1}" type="datetimeFigureOut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27/02/2015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8" name="Ristküli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Ova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EF226F-B99B-486A-AEDD-8CE55984DBA4}" type="slidenum">
              <a:rPr lang="en-GB">
                <a:solidFill>
                  <a:srgbClr val="8CADAE">
                    <a:shade val="75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8CADAE">
                  <a:shade val="7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38" name="Pealkirja kohatäid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Klõpsake tiitlilaadi muutmiseks</a:t>
            </a:r>
            <a:endParaRPr lang="en-US" altLang="et-EE" smtClean="0"/>
          </a:p>
        </p:txBody>
      </p:sp>
      <p:sp>
        <p:nvSpPr>
          <p:cNvPr id="1039" name="Teksti kohatäid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Klõpsake juhtslaidi teksti laadide redigeerimiseks</a:t>
            </a:r>
          </a:p>
          <a:p>
            <a:pPr lvl="1"/>
            <a:r>
              <a:rPr lang="et-EE" altLang="et-EE" smtClean="0"/>
              <a:t>Teine tase</a:t>
            </a:r>
          </a:p>
          <a:p>
            <a:pPr lvl="2"/>
            <a:r>
              <a:rPr lang="et-EE" altLang="et-EE" smtClean="0"/>
              <a:t>Kolmas tase</a:t>
            </a:r>
          </a:p>
          <a:p>
            <a:pPr lvl="3"/>
            <a:r>
              <a:rPr lang="et-EE" altLang="et-EE" smtClean="0"/>
              <a:t>Neljas tase</a:t>
            </a:r>
          </a:p>
          <a:p>
            <a:pPr lvl="4"/>
            <a:r>
              <a:rPr lang="et-EE" altLang="et-EE" smtClean="0"/>
              <a:t>Viies tase</a:t>
            </a:r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xmlns="" val="382431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pha.net/" TargetMode="Externa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pha.net/" TargetMode="Externa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hyperlink" Target="http://www.agrenska.ee/start.asp?sida=0" TargetMode="External"/><Relationship Id="rId4" Type="http://schemas.openxmlformats.org/officeDocument/2006/relationships/hyperlink" Target="http://www.eesc.europa.eu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5400" b="1" dirty="0" smtClean="0"/>
              <a:t>Harvikhaiguste infopäev</a:t>
            </a:r>
            <a:endParaRPr lang="et-EE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520280"/>
          </a:xfrm>
        </p:spPr>
        <p:txBody>
          <a:bodyPr>
            <a:normAutofit fontScale="92500" lnSpcReduction="10000"/>
          </a:bodyPr>
          <a:lstStyle/>
          <a:p>
            <a:r>
              <a:rPr lang="et-EE" sz="4000" dirty="0" smtClean="0">
                <a:solidFill>
                  <a:schemeClr val="accent1">
                    <a:lumMod val="75000"/>
                  </a:schemeClr>
                </a:solidFill>
              </a:rPr>
              <a:t>27.02.2015</a:t>
            </a:r>
          </a:p>
          <a:p>
            <a:r>
              <a:rPr lang="et-EE" sz="4000" dirty="0" smtClean="0">
                <a:solidFill>
                  <a:schemeClr val="accent1">
                    <a:lumMod val="75000"/>
                  </a:schemeClr>
                </a:solidFill>
              </a:rPr>
              <a:t>Eesti Puuetega Inimeste Koda</a:t>
            </a:r>
          </a:p>
          <a:p>
            <a:r>
              <a:rPr lang="et-EE" sz="4000" dirty="0" smtClean="0">
                <a:solidFill>
                  <a:schemeClr val="accent1">
                    <a:lumMod val="75000"/>
                  </a:schemeClr>
                </a:solidFill>
              </a:rPr>
              <a:t>Ravimitootjate Liit</a:t>
            </a:r>
          </a:p>
          <a:p>
            <a:r>
              <a:rPr lang="et-EE" sz="4000" dirty="0" smtClean="0">
                <a:solidFill>
                  <a:schemeClr val="accent1">
                    <a:lumMod val="75000"/>
                  </a:schemeClr>
                </a:solidFill>
              </a:rPr>
              <a:t>Eesti Agrenska Fond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694" y="211296"/>
            <a:ext cx="3195992" cy="94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7972" y="374222"/>
            <a:ext cx="791897" cy="73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7361"/>
            <a:ext cx="2530680" cy="77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38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>
                <a:solidFill>
                  <a:srgbClr val="7B9899"/>
                </a:solidFill>
              </a:rPr>
              <a:t>Harvikhaiguse raviga seotud probleemid</a:t>
            </a:r>
            <a:endParaRPr lang="en-GB" altLang="et-EE" smtClean="0">
              <a:solidFill>
                <a:srgbClr val="7B9899"/>
              </a:solidFill>
            </a:endParaRPr>
          </a:p>
        </p:txBody>
      </p:sp>
      <p:sp>
        <p:nvSpPr>
          <p:cNvPr id="22531" name="Sisu kohatäid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t-EE" altLang="et-EE" smtClean="0"/>
              <a:t>Orphan disease algne mõiste tähendas haigust, mis on hüljatud farmaatsiatööstuse poolt</a:t>
            </a:r>
          </a:p>
          <a:p>
            <a:pPr eaLnBrk="1" hangingPunct="1">
              <a:buFont typeface="Arial" charset="0"/>
              <a:buChar char="•"/>
            </a:pPr>
            <a:r>
              <a:rPr lang="et-EE" altLang="et-EE" smtClean="0"/>
              <a:t>Iga </a:t>
            </a:r>
            <a:r>
              <a:rPr lang="et-EE" altLang="et-EE" i="1" smtClean="0">
                <a:solidFill>
                  <a:srgbClr val="FF0000"/>
                </a:solidFill>
              </a:rPr>
              <a:t>orpan disease </a:t>
            </a:r>
            <a:r>
              <a:rPr lang="et-EE" altLang="et-EE" smtClean="0"/>
              <a:t>peaks siiski vajama oma </a:t>
            </a:r>
            <a:r>
              <a:rPr lang="et-EE" altLang="et-EE" i="1" smtClean="0">
                <a:solidFill>
                  <a:srgbClr val="FF0000"/>
                </a:solidFill>
              </a:rPr>
              <a:t>orpan drug</a:t>
            </a:r>
            <a:r>
              <a:rPr lang="et-EE" altLang="et-EE" i="1" smtClean="0"/>
              <a:t>’i, kuid</a:t>
            </a:r>
          </a:p>
          <a:p>
            <a:pPr lvl="1" eaLnBrk="1" hangingPunct="1">
              <a:buFont typeface="Arial" charset="0"/>
              <a:buChar char="–"/>
            </a:pPr>
            <a:r>
              <a:rPr lang="et-EE" altLang="et-EE" i="1" smtClean="0"/>
              <a:t>Läbimurre ei tule farmaatsiatööstuselt</a:t>
            </a:r>
          </a:p>
          <a:p>
            <a:pPr lvl="1" eaLnBrk="1" hangingPunct="1">
              <a:buFont typeface="Arial" charset="0"/>
              <a:buChar char="–"/>
            </a:pPr>
            <a:r>
              <a:rPr lang="et-EE" altLang="et-EE" i="1" smtClean="0"/>
              <a:t>Kuna enamik harvikhaigusi on geneetilised, võib lahendus olla geenitehnoloogilist tüüpi</a:t>
            </a:r>
          </a:p>
          <a:p>
            <a:pPr eaLnBrk="1" hangingPunct="1">
              <a:buFont typeface="Arial" charset="0"/>
              <a:buChar char="•"/>
            </a:pPr>
            <a:r>
              <a:rPr lang="et-EE" altLang="et-EE" smtClean="0"/>
              <a:t>Harvikhaiguse harvikravim võib olla väga laialt kasutatav, näiteks ibuprofeen, viagra jne</a:t>
            </a:r>
            <a:endParaRPr lang="en-GB" altLang="et-EE" smtClean="0"/>
          </a:p>
        </p:txBody>
      </p:sp>
    </p:spTree>
    <p:extLst>
      <p:ext uri="{BB962C8B-B14F-4D97-AF65-F5344CB8AC3E}">
        <p14:creationId xmlns:p14="http://schemas.microsoft.com/office/powerpoint/2010/main" xmlns="" val="427895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>
                <a:solidFill>
                  <a:srgbClr val="7B9899"/>
                </a:solidFill>
              </a:rPr>
              <a:t>Mida me ootame SM-lt ja Haigekassalt</a:t>
            </a:r>
            <a:endParaRPr lang="en-GB" altLang="et-EE" smtClean="0">
              <a:solidFill>
                <a:srgbClr val="7B9899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SM on juba mitu aastat tagasi lubanud alustada süsteemset  harvikhaiguste ravi kompenseerimist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Harvikhaigusi ei saa ravida diagnoosipõhiselt nimekirja alusel kompenseeritavate ravimitega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Harvade haiguste korral individuaalne, juhupõhine lähenemine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Miks mitte luua uus vorm: “TAOTLUS HARVIKHAIGUSE PÕDEJA RAVI KOMPENSEERIMISEKS”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Jõuda tõdemuseni, et (</a:t>
            </a:r>
            <a:r>
              <a:rPr lang="et-EE" dirty="0" err="1" smtClean="0"/>
              <a:t>eri)toit</a:t>
            </a:r>
            <a:r>
              <a:rPr lang="et-EE" dirty="0" smtClean="0"/>
              <a:t> ja vitamiinid on paljudel juhtudel ainsaks, samas väga tõhusaks ravimiks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99048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Harvikhaigused arsti igapäevatöös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2">
                    <a:lumMod val="50000"/>
                  </a:schemeClr>
                </a:solidFill>
              </a:rPr>
              <a:t>Ulvi Vaher</a:t>
            </a:r>
          </a:p>
          <a:p>
            <a:r>
              <a:rPr lang="et-EE" dirty="0" smtClean="0">
                <a:solidFill>
                  <a:schemeClr val="tx2">
                    <a:lumMod val="50000"/>
                  </a:schemeClr>
                </a:solidFill>
              </a:rPr>
              <a:t>SA TÜK lastekliinik</a:t>
            </a:r>
          </a:p>
          <a:p>
            <a:r>
              <a:rPr lang="et-EE" dirty="0" smtClean="0">
                <a:solidFill>
                  <a:schemeClr val="tx2">
                    <a:lumMod val="50000"/>
                  </a:schemeClr>
                </a:solidFill>
              </a:rPr>
              <a:t>27.02.15</a:t>
            </a:r>
            <a:endParaRPr lang="et-EE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22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 smtClean="0"/>
              <a:t>Harvikhaigus </a:t>
            </a:r>
            <a:r>
              <a:rPr lang="et-EE" b="1" i="1" dirty="0" smtClean="0"/>
              <a:t>eriarsti</a:t>
            </a:r>
            <a:r>
              <a:rPr lang="et-EE" dirty="0" smtClean="0"/>
              <a:t> igapäevatöös on igapäevane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t-EE" dirty="0"/>
          </a:p>
          <a:p>
            <a:r>
              <a:rPr lang="et-EE" dirty="0" smtClean="0"/>
              <a:t>Elanike arv 1.300.000</a:t>
            </a:r>
          </a:p>
          <a:p>
            <a:r>
              <a:rPr lang="et-EE" dirty="0" smtClean="0"/>
              <a:t>Lapsi 21% (2008)</a:t>
            </a:r>
          </a:p>
          <a:p>
            <a:r>
              <a:rPr lang="et-EE" dirty="0" smtClean="0"/>
              <a:t>Lapsi 273.000</a:t>
            </a:r>
          </a:p>
          <a:p>
            <a:endParaRPr lang="et-EE" dirty="0" smtClean="0"/>
          </a:p>
          <a:p>
            <a:r>
              <a:rPr lang="fi-FI" dirty="0"/>
              <a:t> </a:t>
            </a:r>
            <a:r>
              <a:rPr lang="et-EE" dirty="0" smtClean="0"/>
              <a:t>1:2000 harvikhaigus</a:t>
            </a:r>
          </a:p>
          <a:p>
            <a:r>
              <a:rPr lang="et-EE" dirty="0"/>
              <a:t>6000-7000 harvikhaigust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70.000 – 100.000 Eestis</a:t>
            </a:r>
          </a:p>
          <a:p>
            <a:r>
              <a:rPr lang="et-EE" dirty="0" smtClean="0"/>
              <a:t>13.000-20.000 last</a:t>
            </a:r>
          </a:p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618856" cy="4997152"/>
          </a:xfrm>
        </p:spPr>
        <p:txBody>
          <a:bodyPr>
            <a:normAutofit fontScale="92500" lnSpcReduction="10000"/>
          </a:bodyPr>
          <a:lstStyle/>
          <a:p>
            <a:r>
              <a:rPr lang="et-EE" i="1" dirty="0" smtClean="0"/>
              <a:t>899 / aastas statsionaarne lasteneuroloogia /2014</a:t>
            </a:r>
          </a:p>
          <a:p>
            <a:pPr lvl="1"/>
            <a:r>
              <a:rPr lang="et-EE" b="1" dirty="0" smtClean="0"/>
              <a:t>12 ajukasvaja</a:t>
            </a:r>
          </a:p>
          <a:p>
            <a:pPr lvl="1"/>
            <a:r>
              <a:rPr lang="et-EE" dirty="0" smtClean="0"/>
              <a:t>159 </a:t>
            </a:r>
            <a:r>
              <a:rPr lang="et-EE" b="1" dirty="0" smtClean="0"/>
              <a:t>arengu häire</a:t>
            </a:r>
          </a:p>
          <a:p>
            <a:pPr lvl="2"/>
            <a:r>
              <a:rPr lang="et-EE" b="1" dirty="0" smtClean="0"/>
              <a:t>50</a:t>
            </a:r>
            <a:r>
              <a:rPr lang="et-EE" dirty="0" smtClean="0"/>
              <a:t> </a:t>
            </a:r>
          </a:p>
          <a:p>
            <a:pPr lvl="1"/>
            <a:r>
              <a:rPr lang="et-EE" dirty="0" smtClean="0"/>
              <a:t>167 </a:t>
            </a:r>
            <a:r>
              <a:rPr lang="et-EE" b="1" dirty="0" smtClean="0"/>
              <a:t>epilepsia</a:t>
            </a:r>
          </a:p>
          <a:p>
            <a:pPr lvl="2"/>
            <a:r>
              <a:rPr lang="et-EE" dirty="0" smtClean="0"/>
              <a:t>2/3 ravile alluv</a:t>
            </a:r>
          </a:p>
          <a:p>
            <a:pPr lvl="2"/>
            <a:r>
              <a:rPr lang="et-EE" b="1" dirty="0" smtClean="0"/>
              <a:t>55</a:t>
            </a:r>
            <a:r>
              <a:rPr lang="et-EE" dirty="0" smtClean="0"/>
              <a:t> ravile raskesti alluv</a:t>
            </a:r>
          </a:p>
          <a:p>
            <a:pPr lvl="2"/>
            <a:r>
              <a:rPr lang="et-EE" b="1" dirty="0" smtClean="0"/>
              <a:t>+ 30 </a:t>
            </a:r>
            <a:r>
              <a:rPr lang="et-EE" dirty="0" smtClean="0"/>
              <a:t>spetsiifilised sündroomid</a:t>
            </a:r>
          </a:p>
          <a:p>
            <a:pPr lvl="1"/>
            <a:r>
              <a:rPr lang="et-EE" b="1" dirty="0" smtClean="0"/>
              <a:t>Neuromuskulaarsed haigused - üksikud</a:t>
            </a:r>
          </a:p>
          <a:p>
            <a:r>
              <a:rPr lang="et-EE" b="1" dirty="0" smtClean="0"/>
              <a:t>Nädalas 3-4 last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xmlns="" val="805632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et-EE" dirty="0" smtClean="0"/>
              <a:t>Kaasasündinud südamerike 4-10 : 1000 elusünni kohta</a:t>
            </a:r>
          </a:p>
          <a:p>
            <a:pPr lvl="1"/>
            <a:r>
              <a:rPr lang="et-EE" dirty="0" err="1" smtClean="0"/>
              <a:t>DiGeorge’i</a:t>
            </a:r>
            <a:r>
              <a:rPr lang="et-EE" dirty="0" smtClean="0"/>
              <a:t> sündroom (CATCH fenotüüp) 1:5950</a:t>
            </a:r>
          </a:p>
          <a:p>
            <a:pPr lvl="1"/>
            <a:r>
              <a:rPr lang="et-EE" dirty="0" err="1" smtClean="0"/>
              <a:t>Williams-Beureni</a:t>
            </a:r>
            <a:r>
              <a:rPr lang="et-EE" dirty="0" smtClean="0"/>
              <a:t> </a:t>
            </a:r>
            <a:r>
              <a:rPr lang="et-EE" dirty="0" err="1" smtClean="0"/>
              <a:t>sndr</a:t>
            </a:r>
            <a:r>
              <a:rPr lang="et-EE" dirty="0" smtClean="0"/>
              <a:t> 1:7500</a:t>
            </a:r>
          </a:p>
          <a:p>
            <a:pPr lvl="1"/>
            <a:r>
              <a:rPr lang="et-EE" dirty="0" err="1" smtClean="0"/>
              <a:t>Alagille’i</a:t>
            </a:r>
            <a:r>
              <a:rPr lang="et-EE" dirty="0" smtClean="0"/>
              <a:t> </a:t>
            </a:r>
            <a:r>
              <a:rPr lang="et-EE" dirty="0" err="1" smtClean="0"/>
              <a:t>sndr</a:t>
            </a:r>
            <a:r>
              <a:rPr lang="et-EE" dirty="0" smtClean="0"/>
              <a:t> 1:70.000</a:t>
            </a:r>
          </a:p>
          <a:p>
            <a:r>
              <a:rPr lang="et-EE" dirty="0" err="1" smtClean="0"/>
              <a:t>Juveniilne</a:t>
            </a:r>
            <a:r>
              <a:rPr lang="et-EE" dirty="0" smtClean="0"/>
              <a:t> </a:t>
            </a:r>
            <a:r>
              <a:rPr lang="et-EE" dirty="0" err="1" smtClean="0"/>
              <a:t>reumatoidartriit</a:t>
            </a:r>
            <a:r>
              <a:rPr lang="et-EE" dirty="0" smtClean="0"/>
              <a:t> haigestumus 22:100.000 kuni 16 </a:t>
            </a:r>
            <a:r>
              <a:rPr lang="et-EE" dirty="0" err="1" smtClean="0"/>
              <a:t>a.v</a:t>
            </a:r>
            <a:r>
              <a:rPr lang="et-EE" dirty="0" smtClean="0"/>
              <a:t>.</a:t>
            </a:r>
            <a:endParaRPr lang="en-US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44155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Probleemid</a:t>
            </a:r>
            <a:r>
              <a:rPr lang="et-EE" sz="4000" dirty="0" smtClean="0"/>
              <a:t>: </a:t>
            </a:r>
            <a:r>
              <a:rPr lang="et-EE" dirty="0" smtClean="0"/>
              <a:t>diagnostika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608512" cy="5069160"/>
          </a:xfrm>
        </p:spPr>
        <p:txBody>
          <a:bodyPr>
            <a:normAutofit fontScale="92500" lnSpcReduction="10000"/>
          </a:bodyPr>
          <a:lstStyle/>
          <a:p>
            <a:r>
              <a:rPr lang="et-EE" sz="3000" dirty="0" smtClean="0"/>
              <a:t>Diagnoosi hüpotees – </a:t>
            </a:r>
            <a:r>
              <a:rPr lang="et-EE" sz="3000" b="1" dirty="0" smtClean="0">
                <a:solidFill>
                  <a:srgbClr val="FF0000"/>
                </a:solidFill>
              </a:rPr>
              <a:t>arsti kogemus, kompetents</a:t>
            </a:r>
          </a:p>
          <a:p>
            <a:endParaRPr lang="et-EE" dirty="0" smtClean="0"/>
          </a:p>
          <a:p>
            <a:r>
              <a:rPr lang="et-EE" sz="3000" dirty="0" smtClean="0"/>
              <a:t>Uuringud:</a:t>
            </a:r>
            <a:r>
              <a:rPr lang="et-EE" dirty="0" smtClean="0"/>
              <a:t> </a:t>
            </a:r>
          </a:p>
          <a:p>
            <a:pPr lvl="1"/>
            <a:r>
              <a:rPr lang="et-EE" sz="2600" dirty="0" smtClean="0"/>
              <a:t>Eestis</a:t>
            </a:r>
          </a:p>
          <a:p>
            <a:pPr lvl="1"/>
            <a:r>
              <a:rPr lang="et-EE" sz="2600" b="1" dirty="0" smtClean="0"/>
              <a:t>Välisriigis</a:t>
            </a:r>
          </a:p>
          <a:p>
            <a:pPr lvl="2"/>
            <a:r>
              <a:rPr lang="et-EE" sz="2600" b="1" dirty="0" smtClean="0">
                <a:solidFill>
                  <a:srgbClr val="FF0000"/>
                </a:solidFill>
              </a:rPr>
              <a:t>Rahastus</a:t>
            </a:r>
          </a:p>
          <a:p>
            <a:pPr lvl="2"/>
            <a:r>
              <a:rPr lang="et-EE" sz="2600" b="1" dirty="0" smtClean="0">
                <a:solidFill>
                  <a:srgbClr val="FF0000"/>
                </a:solidFill>
              </a:rPr>
              <a:t>Ajamahukas/Bürokraatia</a:t>
            </a:r>
          </a:p>
          <a:p>
            <a:r>
              <a:rPr lang="et-EE" sz="3400" dirty="0" smtClean="0">
                <a:solidFill>
                  <a:srgbClr val="FF0000"/>
                </a:solidFill>
              </a:rPr>
              <a:t>Aeg</a:t>
            </a:r>
            <a:endParaRPr lang="et-EE" sz="3400" dirty="0">
              <a:solidFill>
                <a:srgbClr val="FF0000"/>
              </a:solidFill>
            </a:endParaRP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672408" cy="4997152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Täiendus, stažeerimine</a:t>
            </a:r>
          </a:p>
          <a:p>
            <a:endParaRPr lang="et-EE" dirty="0"/>
          </a:p>
          <a:p>
            <a:r>
              <a:rPr lang="et-EE" dirty="0" smtClean="0"/>
              <a:t>1 geeni analüüs Eestis: 230 EUR</a:t>
            </a:r>
          </a:p>
          <a:p>
            <a:r>
              <a:rPr lang="et-EE" dirty="0" smtClean="0"/>
              <a:t>Euroopa: ca 1000 EUR</a:t>
            </a:r>
          </a:p>
          <a:p>
            <a:r>
              <a:rPr lang="et-EE" dirty="0" smtClean="0"/>
              <a:t>Geenipaneel: 2000 EUR</a:t>
            </a:r>
          </a:p>
          <a:p>
            <a:r>
              <a:rPr lang="et-EE" dirty="0" err="1" smtClean="0"/>
              <a:t>Eksoomi</a:t>
            </a:r>
            <a:r>
              <a:rPr lang="et-EE" dirty="0" smtClean="0"/>
              <a:t> </a:t>
            </a:r>
            <a:r>
              <a:rPr lang="et-EE" dirty="0" err="1" smtClean="0"/>
              <a:t>sekveneerimine</a:t>
            </a:r>
            <a:r>
              <a:rPr lang="et-EE" dirty="0" smtClean="0"/>
              <a:t>:</a:t>
            </a:r>
          </a:p>
          <a:p>
            <a:pPr lvl="1"/>
            <a:r>
              <a:rPr lang="et-EE" dirty="0" smtClean="0"/>
              <a:t>a 1537</a:t>
            </a:r>
          </a:p>
          <a:p>
            <a:pPr lvl="2"/>
            <a:r>
              <a:rPr lang="et-EE" dirty="0" smtClean="0"/>
              <a:t>Vajalik + isa ja ema=</a:t>
            </a:r>
            <a:r>
              <a:rPr lang="et-EE" dirty="0" smtClean="0">
                <a:sym typeface="Wingdings" panose="05000000000000000000" pitchFamily="2" charset="2"/>
              </a:rPr>
              <a:t> &gt;4500 EUR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2505911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t-EE" sz="3200" dirty="0" smtClean="0"/>
              <a:t>Probleemid</a:t>
            </a:r>
            <a:r>
              <a:rPr lang="et-EE" sz="4000" dirty="0" smtClean="0"/>
              <a:t>: </a:t>
            </a:r>
            <a:r>
              <a:rPr lang="et-EE" dirty="0" smtClean="0"/>
              <a:t>ravi</a:t>
            </a:r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et-EE" sz="3600" dirty="0" smtClean="0"/>
              <a:t>Teoreetiliselt: kõik ravimid kättesaadavad</a:t>
            </a:r>
          </a:p>
          <a:p>
            <a:r>
              <a:rPr lang="et-EE" sz="3600" dirty="0" smtClean="0"/>
              <a:t>Praktiliselt: hind/kompenseerimine</a:t>
            </a:r>
          </a:p>
          <a:p>
            <a:pPr fontAlgn="base"/>
            <a:r>
              <a:rPr lang="et-EE" i="1" dirty="0"/>
              <a:t>Eesti Haigekassa kompenseerib erandkorras järgnevaid ambulatoorselt </a:t>
            </a:r>
            <a:r>
              <a:rPr lang="et-EE" i="1" dirty="0" smtClean="0"/>
              <a:t>kasutatavaid </a:t>
            </a:r>
            <a:r>
              <a:rPr lang="et-EE" i="1" dirty="0"/>
              <a:t>ravimeid: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t-EE" sz="3400" dirty="0" smtClean="0"/>
              <a:t> </a:t>
            </a:r>
            <a:r>
              <a:rPr lang="et-EE" sz="3400" dirty="0"/>
              <a:t>Ravimeid, millel </a:t>
            </a:r>
            <a:r>
              <a:rPr lang="et-EE" sz="3400" dirty="0">
                <a:solidFill>
                  <a:srgbClr val="FF0000"/>
                </a:solidFill>
              </a:rPr>
              <a:t>puudub Eestis kehtiv </a:t>
            </a:r>
            <a:r>
              <a:rPr lang="et-EE" sz="3400" dirty="0" smtClean="0">
                <a:solidFill>
                  <a:srgbClr val="FF0000"/>
                </a:solidFill>
              </a:rPr>
              <a:t>müügiluba</a:t>
            </a:r>
          </a:p>
          <a:p>
            <a:pPr lvl="1" fontAlgn="base"/>
            <a:r>
              <a:rPr lang="et-EE" sz="3000" b="1" i="1" dirty="0" smtClean="0"/>
              <a:t>EL-s registreeritud ravimid? – ei kompenseerita?</a:t>
            </a:r>
            <a:r>
              <a:rPr lang="et-EE" sz="3000" b="1" i="1" dirty="0"/>
              <a:t/>
            </a:r>
            <a:br>
              <a:rPr lang="et-EE" sz="3000" b="1" i="1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466969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35609"/>
            <a:ext cx="8229600" cy="873111"/>
          </a:xfrm>
        </p:spPr>
        <p:txBody>
          <a:bodyPr>
            <a:normAutofit/>
          </a:bodyPr>
          <a:lstStyle/>
          <a:p>
            <a:r>
              <a:rPr lang="et-EE" sz="3600" dirty="0" err="1" smtClean="0"/>
              <a:t>…ravi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lvl="1" indent="0" fontAlgn="base">
              <a:buNone/>
            </a:pPr>
            <a:r>
              <a:rPr lang="et-EE" sz="3200" dirty="0" smtClean="0"/>
              <a:t>2. Enamasti </a:t>
            </a:r>
            <a:r>
              <a:rPr lang="et-EE" sz="3200" dirty="0"/>
              <a:t>harvaesinevate haiguste korral ravimeid, mis on kantud soodusravimite nimekirja, kuid teistel tingimustel (näiteks teise diagnoosiga</a:t>
            </a:r>
            <a:r>
              <a:rPr lang="et-EE" sz="3200" dirty="0" smtClean="0"/>
              <a:t>)</a:t>
            </a:r>
          </a:p>
          <a:p>
            <a:pPr marL="742950" lvl="2" indent="-342900" fontAlgn="base">
              <a:buFontTx/>
              <a:buChar char="-"/>
            </a:pPr>
            <a:r>
              <a:rPr lang="et-EE" b="1" i="1" dirty="0" smtClean="0"/>
              <a:t>Kuidas tekib harvikhaiguste nimekiri? Kes otsustab, millise klausliga kompenseerida? </a:t>
            </a:r>
            <a:r>
              <a:rPr lang="et-EE" b="1" i="1" dirty="0" smtClean="0">
                <a:hlinkClick r:id="rId2"/>
              </a:rPr>
              <a:t>www.orpha.net</a:t>
            </a:r>
            <a:r>
              <a:rPr lang="et-EE" b="1" i="1" dirty="0" smtClean="0"/>
              <a:t> – 133 lk</a:t>
            </a:r>
          </a:p>
          <a:p>
            <a:pPr marL="742950" lvl="2" indent="-342900" fontAlgn="base">
              <a:buFontTx/>
              <a:buChar char="-"/>
            </a:pPr>
            <a:r>
              <a:rPr lang="et-EE" b="1" i="1" dirty="0" smtClean="0"/>
              <a:t>Kas haigused seotud konkreetsete ravimitega? Paljudel nn sündroomipõhine ravi</a:t>
            </a:r>
          </a:p>
          <a:p>
            <a:pPr marL="0" lvl="1" indent="0" fontAlgn="base">
              <a:buNone/>
            </a:pPr>
            <a:r>
              <a:rPr lang="et-EE" dirty="0"/>
              <a:t/>
            </a:r>
            <a:br>
              <a:rPr lang="et-EE" dirty="0"/>
            </a:br>
            <a:r>
              <a:rPr lang="et-EE" sz="3200" dirty="0" smtClean="0"/>
              <a:t>3. Harvaesinevate </a:t>
            </a:r>
            <a:r>
              <a:rPr lang="et-EE" sz="3200" dirty="0"/>
              <a:t>haiguse korral eritoitusid, mis mõjutavad otseselt haiguse </a:t>
            </a:r>
            <a:r>
              <a:rPr lang="et-EE" sz="3200" dirty="0" smtClean="0"/>
              <a:t>kulgu</a:t>
            </a:r>
          </a:p>
          <a:p>
            <a:pPr marL="742950" lvl="2" indent="-342900" fontAlgn="base"/>
            <a:r>
              <a:rPr lang="et-EE" b="1" i="1" dirty="0" smtClean="0"/>
              <a:t>Üldised sümptomid-kahheksia-energiarikas segu?</a:t>
            </a:r>
            <a:endParaRPr lang="et-EE" b="1" i="1" dirty="0"/>
          </a:p>
          <a:p>
            <a:pPr fontAlgn="base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xmlns="" val="604506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et-EE" sz="3600" dirty="0" err="1" smtClean="0"/>
              <a:t>…ravi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t-EE" dirty="0"/>
              <a:t>Ravimeid kompenseeritakse erandkorras 90% soodusmääraga kuni 1215 euro ulatuses kalendriaasta </a:t>
            </a:r>
            <a:r>
              <a:rPr lang="et-EE" dirty="0" smtClean="0"/>
              <a:t>jooksul</a:t>
            </a:r>
            <a:endParaRPr lang="et-EE" dirty="0"/>
          </a:p>
          <a:p>
            <a:pPr fontAlgn="base"/>
            <a:r>
              <a:rPr lang="et-EE" dirty="0"/>
              <a:t>Harvaesinevate haiguste korral kompenseeritakse ravimeid erandkorras 100% soodusmääraga kogu ravivajaduse perioodi </a:t>
            </a:r>
            <a:r>
              <a:rPr lang="et-EE" dirty="0" smtClean="0"/>
              <a:t>jooksul</a:t>
            </a:r>
          </a:p>
          <a:p>
            <a:pPr lvl="1" fontAlgn="base"/>
            <a:r>
              <a:rPr lang="et-EE" b="1" i="1" dirty="0" smtClean="0"/>
              <a:t>Kas on hinnapiir? </a:t>
            </a:r>
          </a:p>
          <a:p>
            <a:pPr lvl="1" fontAlgn="base"/>
            <a:r>
              <a:rPr lang="et-EE" sz="2200" b="1" i="1" dirty="0"/>
              <a:t>Kuidas tekib harvikhaiguste nimekiri? Kes otsustab, millise klausliga kompenseerida? </a:t>
            </a:r>
            <a:r>
              <a:rPr lang="et-EE" sz="2200" b="1" i="1" dirty="0">
                <a:hlinkClick r:id="rId2"/>
              </a:rPr>
              <a:t>www.orpha.net</a:t>
            </a:r>
            <a:r>
              <a:rPr lang="et-EE" sz="2200" b="1" i="1" dirty="0"/>
              <a:t> – 133 </a:t>
            </a:r>
            <a:r>
              <a:rPr lang="et-EE" sz="2200" b="1" i="1" dirty="0" smtClean="0"/>
              <a:t>lk</a:t>
            </a:r>
            <a:endParaRPr lang="et-EE" b="1" i="1" dirty="0" smtClean="0"/>
          </a:p>
          <a:p>
            <a:pPr lvl="1" fontAlgn="base"/>
            <a:r>
              <a:rPr lang="et-EE" b="1" i="1" dirty="0" smtClean="0"/>
              <a:t>Näide: Infantiilsed spasmid – </a:t>
            </a:r>
            <a:r>
              <a:rPr lang="et-EE" b="1" i="1" dirty="0" err="1" smtClean="0"/>
              <a:t>vigabatriin</a:t>
            </a:r>
            <a:r>
              <a:rPr lang="et-EE" b="1" i="1" dirty="0" smtClean="0"/>
              <a:t> – 90% soodustus – haruldaste haiguste nimekirjas – miks mitte 100%?</a:t>
            </a:r>
            <a:endParaRPr lang="et-EE" b="1" i="1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994535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dirty="0" err="1" smtClean="0"/>
              <a:t>…ravi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et-EE" dirty="0" smtClean="0"/>
          </a:p>
          <a:p>
            <a:r>
              <a:rPr lang="et-EE" dirty="0" smtClean="0"/>
              <a:t>Vitamiinid, toidulisandid</a:t>
            </a:r>
          </a:p>
          <a:p>
            <a:pPr lvl="1"/>
            <a:r>
              <a:rPr lang="et-EE" b="1" i="1" dirty="0" smtClean="0">
                <a:solidFill>
                  <a:srgbClr val="FF0000"/>
                </a:solidFill>
              </a:rPr>
              <a:t>Ei ole ravim, vaid toidulisand</a:t>
            </a:r>
            <a:r>
              <a:rPr lang="et-EE" b="1" i="1" dirty="0" smtClean="0"/>
              <a:t>; ei kompenseerita</a:t>
            </a:r>
            <a:endParaRPr lang="et-EE" b="1" i="1" dirty="0"/>
          </a:p>
        </p:txBody>
      </p:sp>
    </p:spTree>
    <p:extLst>
      <p:ext uri="{BB962C8B-B14F-4D97-AF65-F5344CB8AC3E}">
        <p14:creationId xmlns:p14="http://schemas.microsoft.com/office/powerpoint/2010/main" xmlns="" val="402791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Harvikhaiguse tähendus patsiendile ja perele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Reet Paloson</a:t>
            </a:r>
          </a:p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Eesti Prader-Willi Sündroomi Ühing</a:t>
            </a:r>
          </a:p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www.pws.ee</a:t>
            </a:r>
            <a:endParaRPr lang="et-E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7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Harvikhaigus </a:t>
            </a:r>
            <a:r>
              <a:rPr lang="et-EE" b="1" i="1" dirty="0" smtClean="0"/>
              <a:t>(esmatasandi) arsti </a:t>
            </a:r>
            <a:r>
              <a:rPr lang="et-EE" dirty="0" smtClean="0"/>
              <a:t>töös on </a:t>
            </a:r>
            <a:r>
              <a:rPr lang="et-EE" dirty="0" smtClean="0">
                <a:solidFill>
                  <a:srgbClr val="FF0000"/>
                </a:solidFill>
              </a:rPr>
              <a:t>haruldane</a:t>
            </a:r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Perearsti nimistute arv: 803</a:t>
            </a:r>
          </a:p>
          <a:p>
            <a:r>
              <a:rPr lang="et-EE" dirty="0" smtClean="0"/>
              <a:t>Perearste 780</a:t>
            </a:r>
          </a:p>
          <a:p>
            <a:r>
              <a:rPr lang="et-EE" dirty="0" smtClean="0"/>
              <a:t>Üldarste 471</a:t>
            </a:r>
          </a:p>
          <a:p>
            <a:endParaRPr lang="et-EE" dirty="0"/>
          </a:p>
          <a:p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r>
              <a:rPr lang="et-EE" sz="2000" dirty="0"/>
              <a:t>Terviseameti register</a:t>
            </a:r>
          </a:p>
        </p:txBody>
      </p:sp>
    </p:spTree>
    <p:extLst>
      <p:ext uri="{BB962C8B-B14F-4D97-AF65-F5344CB8AC3E}">
        <p14:creationId xmlns:p14="http://schemas.microsoft.com/office/powerpoint/2010/main" xmlns="" val="1383003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Meditsiinilise ja mittemeditsiinilise info edastamine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b="1" dirty="0" smtClean="0"/>
              <a:t>Haigusega toimetulek</a:t>
            </a:r>
          </a:p>
          <a:p>
            <a:pPr lvl="1"/>
            <a:r>
              <a:rPr lang="et-EE" dirty="0" smtClean="0"/>
              <a:t>Nõustamine, toetus</a:t>
            </a:r>
          </a:p>
          <a:p>
            <a:pPr lvl="1"/>
            <a:r>
              <a:rPr lang="et-EE" dirty="0" smtClean="0"/>
              <a:t>Sarnase probleemiga tugigrupid</a:t>
            </a:r>
          </a:p>
          <a:p>
            <a:r>
              <a:rPr lang="et-EE" b="1" dirty="0" smtClean="0"/>
              <a:t>Sotsiaalsed teenused</a:t>
            </a:r>
          </a:p>
          <a:p>
            <a:pPr lvl="1"/>
            <a:r>
              <a:rPr lang="et-EE" dirty="0" smtClean="0"/>
              <a:t>(</a:t>
            </a:r>
            <a:r>
              <a:rPr lang="et-EE" dirty="0" err="1" smtClean="0"/>
              <a:t>re)habilitatsioon</a:t>
            </a:r>
            <a:endParaRPr lang="et-EE" dirty="0" smtClean="0"/>
          </a:p>
          <a:p>
            <a:pPr lvl="1"/>
            <a:r>
              <a:rPr lang="et-EE" dirty="0" smtClean="0"/>
              <a:t>Lapsehoiuteenus, tugiisiku teenus</a:t>
            </a:r>
          </a:p>
          <a:p>
            <a:pPr lvl="1"/>
            <a:r>
              <a:rPr lang="et-EE" dirty="0" smtClean="0"/>
              <a:t>Puude- ja/või haigusspetsiifilised programmid/laagrid</a:t>
            </a:r>
            <a:endParaRPr lang="et-EE" dirty="0"/>
          </a:p>
          <a:p>
            <a:r>
              <a:rPr lang="et-EE" b="1" dirty="0" smtClean="0"/>
              <a:t>Meditsiinipersonali, sotsiaaltöötajate, elanikkonna teavitamine</a:t>
            </a:r>
          </a:p>
        </p:txBody>
      </p:sp>
    </p:spTree>
    <p:extLst>
      <p:ext uri="{BB962C8B-B14F-4D97-AF65-F5344CB8AC3E}">
        <p14:creationId xmlns:p14="http://schemas.microsoft.com/office/powerpoint/2010/main" xmlns="" val="428040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Harvikhaiguste </a:t>
            </a:r>
            <a:r>
              <a:rPr lang="et-EE" b="1" dirty="0" smtClean="0"/>
              <a:t>koordinaator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Perele nõustamissüsteemi käivitamine</a:t>
            </a:r>
          </a:p>
          <a:p>
            <a:pPr lvl="1"/>
            <a:r>
              <a:rPr lang="et-EE" dirty="0" smtClean="0"/>
              <a:t>Vajaduste kaardistamine</a:t>
            </a:r>
          </a:p>
          <a:p>
            <a:pPr lvl="1"/>
            <a:r>
              <a:rPr lang="et-EE" dirty="0" smtClean="0"/>
              <a:t>Sotsiaal- ja rehabilitatsioonivõimaluste tutvustus</a:t>
            </a:r>
          </a:p>
          <a:p>
            <a:pPr lvl="1"/>
            <a:r>
              <a:rPr lang="et-EE" dirty="0" smtClean="0"/>
              <a:t>Kontaktid patsiendiorganisatsioonidega</a:t>
            </a:r>
          </a:p>
          <a:p>
            <a:r>
              <a:rPr lang="et-EE" b="1" dirty="0" smtClean="0"/>
              <a:t>Tegevusplaani koostamine</a:t>
            </a:r>
          </a:p>
          <a:p>
            <a:r>
              <a:rPr lang="et-EE" b="1" dirty="0" smtClean="0"/>
              <a:t>Harvikhaiguste andmebaasi pidamine</a:t>
            </a:r>
          </a:p>
          <a:p>
            <a:r>
              <a:rPr lang="et-EE" b="1" dirty="0" smtClean="0"/>
              <a:t>Tagasiside ja meeskondlikud kokkusaamised</a:t>
            </a:r>
          </a:p>
          <a:p>
            <a:r>
              <a:rPr lang="et-EE" b="1" dirty="0" smtClean="0"/>
              <a:t>Koolitusprogrammid 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xmlns="" val="245377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Harvikhaigus igapäevaelus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Oluline probleem patsiendile/perele</a:t>
            </a:r>
          </a:p>
          <a:p>
            <a:r>
              <a:rPr lang="et-EE" dirty="0" smtClean="0"/>
              <a:t>Väljakutse arstile</a:t>
            </a:r>
          </a:p>
          <a:p>
            <a:r>
              <a:rPr lang="et-EE" dirty="0" smtClean="0"/>
              <a:t>Väljakutse ühiskonnale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622674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8"/>
            <a:ext cx="7772400" cy="1800225"/>
          </a:xfrm>
        </p:spPr>
        <p:txBody>
          <a:bodyPr/>
          <a:lstStyle/>
          <a:p>
            <a:pPr>
              <a:defRPr/>
            </a:pPr>
            <a:r>
              <a:rPr lang="et-EE" altLang="et-EE" sz="4000" dirty="0">
                <a:solidFill>
                  <a:srgbClr val="009999"/>
                </a:solidFill>
              </a:rPr>
              <a:t/>
            </a:r>
            <a:br>
              <a:rPr lang="et-EE" altLang="et-EE" sz="4000" dirty="0">
                <a:solidFill>
                  <a:srgbClr val="009999"/>
                </a:solidFill>
              </a:rPr>
            </a:br>
            <a:r>
              <a:rPr lang="et-EE" altLang="et-EE" sz="4000" dirty="0">
                <a:solidFill>
                  <a:srgbClr val="009999"/>
                </a:solidFill>
              </a:rPr>
              <a:t/>
            </a:r>
            <a:br>
              <a:rPr lang="et-EE" altLang="et-EE" sz="4000" dirty="0">
                <a:solidFill>
                  <a:srgbClr val="009999"/>
                </a:solidFill>
              </a:rPr>
            </a:br>
            <a:r>
              <a:rPr lang="et-EE" altLang="et-EE" sz="4000" dirty="0" smtClean="0">
                <a:solidFill>
                  <a:srgbClr val="009999"/>
                </a:solidFill>
              </a:rPr>
              <a:t>EPIKoja ja </a:t>
            </a:r>
            <a:r>
              <a:rPr lang="et-EE" altLang="et-EE" sz="3600" dirty="0" smtClean="0">
                <a:solidFill>
                  <a:srgbClr val="009999"/>
                </a:solidFill>
              </a:rPr>
              <a:t>Eesti Agrenska keskuse roll harvikhaiguste valdkonnas</a:t>
            </a:r>
            <a:endParaRPr lang="en-GB" altLang="et-EE" sz="3600" dirty="0">
              <a:solidFill>
                <a:srgbClr val="0099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6431" y="2667003"/>
            <a:ext cx="6493120" cy="2849563"/>
          </a:xfrm>
          <a:noFill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t-EE" altLang="et-EE" sz="2400" smtClean="0"/>
              <a:t> </a:t>
            </a:r>
          </a:p>
          <a:p>
            <a:pPr marL="342900" indent="-342900">
              <a:lnSpc>
                <a:spcPct val="80000"/>
              </a:lnSpc>
            </a:pPr>
            <a:endParaRPr lang="et-EE" altLang="et-EE" b="1" smtClean="0"/>
          </a:p>
          <a:p>
            <a:pPr marL="342900" indent="-342900">
              <a:lnSpc>
                <a:spcPct val="80000"/>
              </a:lnSpc>
            </a:pPr>
            <a:endParaRPr lang="et-EE" altLang="et-EE" sz="2000" b="1" smtClean="0"/>
          </a:p>
          <a:p>
            <a:pPr marL="342900" indent="-342900">
              <a:lnSpc>
                <a:spcPct val="80000"/>
              </a:lnSpc>
            </a:pPr>
            <a:r>
              <a:rPr lang="et-EE" altLang="et-EE" sz="2000" b="1" smtClean="0"/>
              <a:t>Eesti Puuetega Inimeste Kojas, Toompuiestee 10</a:t>
            </a:r>
          </a:p>
          <a:p>
            <a:pPr marL="342900" indent="-342900">
              <a:lnSpc>
                <a:spcPct val="80000"/>
              </a:lnSpc>
            </a:pPr>
            <a:r>
              <a:rPr lang="et-EE" altLang="et-EE" sz="2000" b="1" smtClean="0"/>
              <a:t>27. veebruar 2015</a:t>
            </a:r>
          </a:p>
          <a:p>
            <a:pPr marL="342900" indent="-342900">
              <a:lnSpc>
                <a:spcPct val="80000"/>
              </a:lnSpc>
            </a:pPr>
            <a:r>
              <a:rPr lang="et-EE" altLang="et-EE" sz="2000" smtClean="0"/>
              <a:t>Meelis Joost</a:t>
            </a:r>
          </a:p>
          <a:p>
            <a:pPr marL="342900" indent="-342900">
              <a:lnSpc>
                <a:spcPct val="80000"/>
              </a:lnSpc>
            </a:pPr>
            <a:r>
              <a:rPr lang="et-EE" altLang="et-EE" sz="2000" smtClean="0"/>
              <a:t>EPIK välissuhted ja Euroopa poliitika küsimused</a:t>
            </a:r>
          </a:p>
          <a:p>
            <a:pPr marL="342900" indent="-342900">
              <a:lnSpc>
                <a:spcPct val="80000"/>
              </a:lnSpc>
            </a:pPr>
            <a:r>
              <a:rPr lang="et-EE" altLang="et-EE" sz="2000" smtClean="0"/>
              <a:t>SA Eesti Agrenska Fond juhatuse liige</a:t>
            </a:r>
            <a:endParaRPr lang="en-GB" altLang="et-EE" sz="2000" smtClean="0"/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924050"/>
            <a:ext cx="81768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6248401" y="8156578"/>
            <a:ext cx="59787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BE" altLang="et-EE" sz="24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</a:t>
            </a:r>
            <a:endParaRPr lang="nl-BE" altLang="et-EE" sz="2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54675" y="7974014"/>
            <a:ext cx="569741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t-EE" sz="800" b="1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BE" altLang="et-EE" sz="800" b="1">
                <a:solidFill>
                  <a:srgbClr val="000000"/>
                </a:solidFill>
                <a:cs typeface="Times New Roman" pitchFamily="18" charset="0"/>
              </a:rPr>
              <a:t>99 rue Belliard - B-1040 Brussels - Tel. +32 (0)2 546 90 11 - Fax +32 (0)2 513 48 93 - Internet </a:t>
            </a:r>
            <a:r>
              <a:rPr lang="nl-BE" altLang="et-EE" sz="800" b="1">
                <a:solidFill>
                  <a:srgbClr val="000000"/>
                </a:solidFill>
                <a:cs typeface="Times New Roman" pitchFamily="18" charset="0"/>
                <a:hlinkClick r:id="rId4"/>
              </a:rPr>
              <a:t>http://www.eesc.europa.eu</a:t>
            </a:r>
            <a:endParaRPr lang="nl-BE" altLang="et-EE" sz="2400">
              <a:solidFill>
                <a:srgbClr val="000000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" y="-218566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176426" y="-1362948"/>
            <a:ext cx="27911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t-EE" sz="1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European Economic and Social Committee</a:t>
            </a:r>
            <a:endParaRPr lang="en-GB" altLang="et-EE" sz="2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205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924050"/>
            <a:ext cx="81768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6248401" y="8156578"/>
            <a:ext cx="59787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BE" altLang="et-EE" sz="24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</a:t>
            </a:r>
            <a:endParaRPr lang="nl-BE" altLang="et-EE" sz="2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54675" y="7974014"/>
            <a:ext cx="569741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t-EE" sz="800" b="1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BE" altLang="et-EE" sz="800" b="1">
                <a:solidFill>
                  <a:srgbClr val="000000"/>
                </a:solidFill>
                <a:cs typeface="Times New Roman" pitchFamily="18" charset="0"/>
              </a:rPr>
              <a:t>99 rue Belliard - B-1040 Brussels - Tel. +32 (0)2 546 90 11 - Fax +32 (0)2 513 48 93 - Internet </a:t>
            </a:r>
            <a:r>
              <a:rPr lang="nl-BE" altLang="et-EE" sz="800" b="1">
                <a:solidFill>
                  <a:srgbClr val="000000"/>
                </a:solidFill>
                <a:cs typeface="Times New Roman" pitchFamily="18" charset="0"/>
                <a:hlinkClick r:id="rId4"/>
              </a:rPr>
              <a:t>http://www.eesc.europa.eu</a:t>
            </a:r>
            <a:endParaRPr lang="nl-BE" altLang="et-EE" sz="2400">
              <a:solidFill>
                <a:srgbClr val="000000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1" y="-218566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3176426" y="-1362948"/>
            <a:ext cx="27911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F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t-EE" sz="10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European Economic and Social Committee</a:t>
            </a:r>
            <a:endParaRPr lang="en-GB" altLang="et-EE" sz="2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2062" name="Picture 23" descr="Eesti Agrenska - Back to startpage">
            <a:hlinkClick r:id="rId5" tooltip="Back to startpag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3275" y="549275"/>
            <a:ext cx="3660531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" descr="C:\Users\meelis\Documents\Meelis\EPIK\EPIK\Koda\Tegevtoo\2015\Harvaesinevate_ymarlaud\10410355_1002630116420599_5981847965758535281_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2" y="549275"/>
            <a:ext cx="140676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8424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t-EE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50631" y="2636838"/>
            <a:ext cx="7772400" cy="2362200"/>
          </a:xfrm>
        </p:spPr>
        <p:txBody>
          <a:bodyPr/>
          <a:lstStyle/>
          <a:p>
            <a:r>
              <a:rPr lang="et-EE" altLang="et-EE" smtClean="0"/>
              <a:t>Koostöö Eurordis-ega</a:t>
            </a:r>
          </a:p>
          <a:p>
            <a:r>
              <a:rPr lang="et-EE" altLang="et-EE" smtClean="0"/>
              <a:t>Koostöö Euroopa Patsientide Foorumiga</a:t>
            </a:r>
          </a:p>
          <a:p>
            <a:r>
              <a:rPr lang="et-EE" altLang="et-EE" smtClean="0"/>
              <a:t>Harvikhaiguste arengukava koostamises osalemine</a:t>
            </a:r>
          </a:p>
          <a:p>
            <a:r>
              <a:rPr lang="et-EE" altLang="et-EE" smtClean="0"/>
              <a:t>Infopäevade ja arutelude läbiviimine koostöös Eesti Agrenska Fondiga kaasates EPIK liikmeskonda</a:t>
            </a:r>
          </a:p>
        </p:txBody>
      </p:sp>
      <p:pic>
        <p:nvPicPr>
          <p:cNvPr id="3076" name="Picture 2" descr="C:\Users\meelis\Documents\Meelis\EPIK\EPIK\Koda\Tegevtoo\2015\Harvaesinevate_ymarlaud\logo_ep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4143" y="903288"/>
            <a:ext cx="229479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Users\meelis\Documents\Meelis\EPIK\EPIK\Koda\Tegevtoo\2015\Harvaesinevate_ymarlaud\logo-eurord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5161" y="1219200"/>
            <a:ext cx="2592266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C:\Users\meelis\Documents\Meelis\EPIK\EPIK\Koda\Tegevtoo\2015\Harvaesinevate_ymarlaud\eyrd2019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2897" y="1052516"/>
            <a:ext cx="2286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5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t-EE" altLang="et-EE" smtClean="0">
                <a:solidFill>
                  <a:srgbClr val="009999"/>
                </a:solidFill>
                <a:effectLst/>
              </a:rPr>
              <a:t>Tammistu perekeskus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574" y="1557341"/>
            <a:ext cx="7989277" cy="30956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t-EE" altLang="et-EE" sz="2400" smtClean="0"/>
          </a:p>
          <a:p>
            <a:pPr>
              <a:lnSpc>
                <a:spcPct val="80000"/>
              </a:lnSpc>
            </a:pPr>
            <a:r>
              <a:rPr lang="et-EE" altLang="et-EE" sz="2400" smtClean="0"/>
              <a:t>  Tartu Ülikool</a:t>
            </a:r>
          </a:p>
          <a:p>
            <a:pPr>
              <a:lnSpc>
                <a:spcPct val="80000"/>
              </a:lnSpc>
            </a:pPr>
            <a:endParaRPr lang="et-EE" altLang="et-EE" sz="2400" smtClean="0"/>
          </a:p>
          <a:p>
            <a:pPr>
              <a:lnSpc>
                <a:spcPct val="80000"/>
              </a:lnSpc>
            </a:pPr>
            <a:r>
              <a:rPr lang="et-EE" altLang="et-EE" sz="2400" smtClean="0"/>
              <a:t>  Tartu Ülikooli Kliinikum</a:t>
            </a:r>
          </a:p>
          <a:p>
            <a:pPr>
              <a:lnSpc>
                <a:spcPct val="80000"/>
              </a:lnSpc>
            </a:pPr>
            <a:endParaRPr lang="et-EE" altLang="et-EE" sz="2400" smtClean="0"/>
          </a:p>
          <a:p>
            <a:pPr>
              <a:lnSpc>
                <a:spcPct val="80000"/>
              </a:lnSpc>
            </a:pPr>
            <a:r>
              <a:rPr lang="et-EE" altLang="et-EE" sz="2400" smtClean="0"/>
              <a:t>  Eesti Puuetega Inimeste Koda</a:t>
            </a:r>
          </a:p>
          <a:p>
            <a:pPr>
              <a:lnSpc>
                <a:spcPct val="80000"/>
              </a:lnSpc>
            </a:pPr>
            <a:endParaRPr lang="et-EE" altLang="et-EE" sz="2400" smtClean="0"/>
          </a:p>
          <a:p>
            <a:pPr>
              <a:lnSpc>
                <a:spcPct val="80000"/>
              </a:lnSpc>
            </a:pPr>
            <a:r>
              <a:rPr lang="et-EE" altLang="et-EE" sz="2400" smtClean="0"/>
              <a:t> Ågrenska perekeskus Rootsis</a:t>
            </a:r>
          </a:p>
          <a:p>
            <a:pPr>
              <a:lnSpc>
                <a:spcPct val="80000"/>
              </a:lnSpc>
            </a:pPr>
            <a:endParaRPr lang="et-EE" altLang="et-EE" sz="2400" smtClean="0"/>
          </a:p>
          <a:p>
            <a:pPr>
              <a:lnSpc>
                <a:spcPct val="80000"/>
              </a:lnSpc>
            </a:pPr>
            <a:r>
              <a:rPr lang="et-EE" altLang="et-EE" sz="2400" smtClean="0"/>
              <a:t> Stenströms Skjortfabrik Eesti OÜ</a:t>
            </a:r>
          </a:p>
        </p:txBody>
      </p:sp>
      <p:pic>
        <p:nvPicPr>
          <p:cNvPr id="4100" name="Picture 5" descr="logo_stenstro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7098" y="4652966"/>
            <a:ext cx="1197219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uus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4643" y="1700215"/>
            <a:ext cx="3209192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logo_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585" y="2568575"/>
            <a:ext cx="3774831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agrenska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7804" y="4005266"/>
            <a:ext cx="168812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62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716574" y="908050"/>
            <a:ext cx="7772400" cy="2578100"/>
          </a:xfrm>
        </p:spPr>
        <p:txBody>
          <a:bodyPr/>
          <a:lstStyle/>
          <a:p>
            <a:r>
              <a:rPr lang="et-EE" altLang="et-EE" sz="2400" smtClean="0"/>
              <a:t>2003 </a:t>
            </a:r>
            <a:r>
              <a:rPr lang="nb-NO" altLang="et-EE" sz="2400" smtClean="0"/>
              <a:t>SA </a:t>
            </a:r>
            <a:r>
              <a:rPr lang="et-EE" altLang="et-EE" sz="2400" smtClean="0"/>
              <a:t>Eesti Agrenska </a:t>
            </a:r>
            <a:r>
              <a:rPr lang="nb-NO" altLang="et-EE" sz="2400" smtClean="0"/>
              <a:t>Fond</a:t>
            </a:r>
            <a:r>
              <a:rPr lang="et-EE" altLang="et-EE" sz="2400" smtClean="0"/>
              <a:t> loomine</a:t>
            </a:r>
          </a:p>
          <a:p>
            <a:r>
              <a:rPr lang="et-EE" altLang="et-EE" sz="2400" smtClean="0"/>
              <a:t>2004 esimesed peretegevused</a:t>
            </a:r>
          </a:p>
          <a:p>
            <a:r>
              <a:rPr lang="et-EE" altLang="et-EE" sz="2400" smtClean="0"/>
              <a:t>2006 esimesed ehitustööd</a:t>
            </a:r>
          </a:p>
          <a:p>
            <a:r>
              <a:rPr lang="et-EE" altLang="et-EE" sz="2400" smtClean="0"/>
              <a:t>2008 sisetööd algavad </a:t>
            </a:r>
          </a:p>
          <a:p>
            <a:r>
              <a:rPr lang="et-EE" altLang="et-EE" sz="2400" smtClean="0"/>
              <a:t>2009 </a:t>
            </a:r>
            <a:r>
              <a:rPr lang="nb-NO" altLang="et-EE" sz="2400" smtClean="0"/>
              <a:t>Ågrenska 20 aastat Rootsis</a:t>
            </a:r>
            <a:endParaRPr lang="et-EE" altLang="et-EE" sz="2400" smtClean="0"/>
          </a:p>
          <a:p>
            <a:r>
              <a:rPr lang="et-EE" altLang="et-EE" sz="2400" smtClean="0"/>
              <a:t>2010  keldrikorruse valmimine</a:t>
            </a:r>
          </a:p>
          <a:p>
            <a:r>
              <a:rPr lang="et-EE" altLang="et-EE" sz="2400" smtClean="0"/>
              <a:t>2012 II korruse valmimine</a:t>
            </a:r>
          </a:p>
          <a:p>
            <a:r>
              <a:rPr lang="et-EE" altLang="et-EE" sz="2400" smtClean="0"/>
              <a:t>2012-2013 harvikhaiguste mittemeditsiinilise info levitamise rolli väljatöötamine</a:t>
            </a:r>
          </a:p>
          <a:p>
            <a:r>
              <a:rPr lang="et-EE" altLang="et-EE" sz="2400" smtClean="0"/>
              <a:t>2013 – Sihtasutus saab 10 aastaseks </a:t>
            </a:r>
          </a:p>
        </p:txBody>
      </p:sp>
    </p:spTree>
    <p:extLst>
      <p:ext uri="{BB962C8B-B14F-4D97-AF65-F5344CB8AC3E}">
        <p14:creationId xmlns:p14="http://schemas.microsoft.com/office/powerpoint/2010/main" xmlns="" val="32666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z="2400" dirty="0" smtClean="0"/>
              <a:t>2015 – valmib perekeskuse peahoone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t-EE" altLang="et-EE" sz="2400" dirty="0" smtClean="0"/>
              <a:t>peredele nõustamine ja ajutine hoideteenus</a:t>
            </a:r>
            <a:endParaRPr lang="et-EE" altLang="et-EE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t-EE" altLang="et-EE" sz="2400" dirty="0"/>
              <a:t>t</a:t>
            </a:r>
            <a:r>
              <a:rPr lang="et-EE" altLang="et-EE" sz="2400" dirty="0" smtClean="0"/>
              <a:t>äiskasvanutele tööalane rehabilitatisioon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t-EE" altLang="et-EE" sz="2400" dirty="0" smtClean="0"/>
              <a:t>valdkonna spetsialistidele koolitused ja info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t-EE" altLang="et-EE" sz="2400" dirty="0" smtClean="0"/>
              <a:t>diagnoosi saanute kohene nõustamine</a:t>
            </a:r>
          </a:p>
          <a:p>
            <a:pPr>
              <a:buClr>
                <a:srgbClr val="FF0066"/>
              </a:buClr>
              <a:defRPr/>
            </a:pPr>
            <a:r>
              <a:rPr lang="et-EE" altLang="et-EE" sz="2400" dirty="0" smtClean="0">
                <a:solidFill>
                  <a:srgbClr val="000000"/>
                </a:solidFill>
              </a:rPr>
              <a:t>Galaktoseemia, liitpuuetega laste laagrid</a:t>
            </a:r>
            <a:r>
              <a:rPr lang="et-EE" altLang="et-EE" sz="2400" smtClean="0">
                <a:solidFill>
                  <a:srgbClr val="000000"/>
                </a:solidFill>
              </a:rPr>
              <a:t>, Prader-Willi sündroomi lastelaager koostöös PWS ühinguga</a:t>
            </a:r>
            <a:endParaRPr lang="et-EE" altLang="et-EE" sz="24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t-EE" altLang="et-EE" sz="2400" dirty="0" smtClean="0"/>
              <a:t>2015-2018 harvikhaiguste kompetentsikeskuse väljaarendamine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xmlns="" val="18932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t-EE" dirty="0" smtClean="0"/>
          </a:p>
          <a:p>
            <a:pPr marL="0" indent="0" algn="ctr">
              <a:buNone/>
            </a:pPr>
            <a:r>
              <a:rPr lang="et-EE" sz="4400" b="1" dirty="0" smtClean="0">
                <a:solidFill>
                  <a:schemeClr val="tx2"/>
                </a:solidFill>
              </a:rPr>
              <a:t>Harvikhaigused ja harvikravimid</a:t>
            </a:r>
            <a:endParaRPr lang="en-GB" sz="4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t-EE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t-EE" sz="2400" dirty="0" smtClean="0">
                <a:solidFill>
                  <a:schemeClr val="tx2"/>
                </a:solidFill>
              </a:rPr>
              <a:t>Ravimitootjate Liit </a:t>
            </a:r>
          </a:p>
          <a:p>
            <a:pPr marL="0" indent="0" algn="ctr">
              <a:buNone/>
            </a:pPr>
            <a:r>
              <a:rPr lang="et-EE" sz="2400" dirty="0" smtClean="0">
                <a:solidFill>
                  <a:schemeClr val="tx2"/>
                </a:solidFill>
              </a:rPr>
              <a:t>Riho Tapfer</a:t>
            </a:r>
          </a:p>
          <a:p>
            <a:pPr marL="0" indent="0" algn="ctr">
              <a:buNone/>
            </a:pPr>
            <a:r>
              <a:rPr lang="et-EE" sz="2400" dirty="0" smtClean="0">
                <a:solidFill>
                  <a:schemeClr val="tx2"/>
                </a:solidFill>
              </a:rPr>
              <a:t>27.02.2015</a:t>
            </a:r>
            <a:endParaRPr lang="et-E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2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et-EE" b="1" dirty="0" smtClean="0"/>
              <a:t>Haigekassa praktika </a:t>
            </a:r>
            <a:br>
              <a:rPr lang="et-EE" b="1" dirty="0" smtClean="0"/>
            </a:br>
            <a:r>
              <a:rPr lang="et-EE" b="1" dirty="0" smtClean="0"/>
              <a:t>ja suundumused harvikhaiguste ravis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Tanel Ross</a:t>
            </a:r>
          </a:p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Eesti Haigekassa </a:t>
            </a:r>
            <a:endParaRPr lang="et-E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sz="4200" b="1" dirty="0" smtClean="0">
                <a:solidFill>
                  <a:schemeClr val="tx2"/>
                </a:solidFill>
              </a:rPr>
              <a:t>Mõisted ja arvud</a:t>
            </a:r>
            <a:endParaRPr lang="en-GB" sz="4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96544"/>
          </a:xfrm>
        </p:spPr>
        <p:txBody>
          <a:bodyPr>
            <a:noAutofit/>
          </a:bodyPr>
          <a:lstStyle/>
          <a:p>
            <a:r>
              <a:rPr lang="et-EE" sz="2400" b="1" dirty="0" smtClean="0">
                <a:solidFill>
                  <a:schemeClr val="tx2"/>
                </a:solidFill>
              </a:rPr>
              <a:t>Harvikhaigus</a:t>
            </a:r>
            <a:r>
              <a:rPr lang="et-EE" sz="2400" dirty="0" smtClean="0"/>
              <a:t> – haigus, mille esinemissagedus on kuni 5 inimesel 10 000 (EL);</a:t>
            </a:r>
          </a:p>
          <a:p>
            <a:r>
              <a:rPr lang="et-EE" sz="2400" b="1" dirty="0" smtClean="0">
                <a:solidFill>
                  <a:schemeClr val="tx2"/>
                </a:solidFill>
              </a:rPr>
              <a:t>Harvikravim</a:t>
            </a:r>
            <a:r>
              <a:rPr lang="et-EE" sz="2400" dirty="0" smtClean="0"/>
              <a:t> – ravim, mis on mõeldud harvaesineva haiguse raviks;</a:t>
            </a:r>
          </a:p>
          <a:p>
            <a:r>
              <a:rPr lang="et-EE" sz="2400" b="1" dirty="0" smtClean="0">
                <a:solidFill>
                  <a:schemeClr val="tx2"/>
                </a:solidFill>
              </a:rPr>
              <a:t>Eriti harva esinevad haigused </a:t>
            </a:r>
            <a:r>
              <a:rPr lang="et-EE" sz="2400" dirty="0" smtClean="0"/>
              <a:t>- näiteks 1 -20 juhtu aastas. Esinemissagedus on väga väike, küll aga on erinevate haiguste arv suur.</a:t>
            </a:r>
          </a:p>
          <a:p>
            <a:pPr marL="0" indent="0">
              <a:buNone/>
            </a:pPr>
            <a:r>
              <a:rPr lang="et-EE" sz="2400" b="1" dirty="0" smtClean="0">
                <a:solidFill>
                  <a:schemeClr val="tx2"/>
                </a:solidFill>
              </a:rPr>
              <a:t>Arvud</a:t>
            </a:r>
          </a:p>
          <a:p>
            <a:pPr lvl="1"/>
            <a:r>
              <a:rPr lang="et-EE" sz="2400" dirty="0" smtClean="0"/>
              <a:t>Maailmas hinnanguliselt 5000 - 8000 erinevat harvikhaigust;</a:t>
            </a:r>
          </a:p>
          <a:p>
            <a:pPr lvl="1"/>
            <a:r>
              <a:rPr lang="et-EE" sz="2400" dirty="0" smtClean="0"/>
              <a:t>Eestis mõjutatud u 70 000 – 100 000 inimest.</a:t>
            </a:r>
          </a:p>
          <a:p>
            <a:pPr marL="0" indent="0">
              <a:buNone/>
            </a:pPr>
            <a:r>
              <a:rPr lang="et-EE" sz="2400" u="sng" dirty="0"/>
              <a:t>R</a:t>
            </a:r>
            <a:r>
              <a:rPr lang="et-EE" sz="2400" u="sng" dirty="0" smtClean="0"/>
              <a:t>aviks </a:t>
            </a:r>
            <a:r>
              <a:rPr lang="et-EE" sz="2400" u="sng" dirty="0"/>
              <a:t>ei pruugi olla </a:t>
            </a:r>
            <a:r>
              <a:rPr lang="et-EE" sz="2400" u="sng" dirty="0" smtClean="0"/>
              <a:t>alati vaja harvikravimit!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6309320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>
                <a:solidFill>
                  <a:prstClr val="black"/>
                </a:solidFill>
              </a:rPr>
              <a:t>Allikad: Haruldaste haiguste arengukava 20.02.2014, Sotsiaalministeerium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200" b="1" dirty="0" smtClean="0">
                <a:solidFill>
                  <a:schemeClr val="tx2"/>
                </a:solidFill>
              </a:rPr>
              <a:t>Kitsaskohad</a:t>
            </a:r>
            <a:endParaRPr lang="en-GB" sz="4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4387626"/>
          </a:xfrm>
        </p:spPr>
        <p:txBody>
          <a:bodyPr>
            <a:normAutofit/>
          </a:bodyPr>
          <a:lstStyle/>
          <a:p>
            <a:r>
              <a:rPr lang="et-EE" sz="2800" dirty="0"/>
              <a:t>V</a:t>
            </a:r>
            <a:r>
              <a:rPr lang="et-EE" sz="2800" dirty="0" smtClean="0"/>
              <a:t>äga </a:t>
            </a:r>
            <a:r>
              <a:rPr lang="et-EE" sz="2800" dirty="0"/>
              <a:t>väikese </a:t>
            </a:r>
            <a:r>
              <a:rPr lang="et-EE" sz="2800" dirty="0" smtClean="0"/>
              <a:t>esinemissagedusega - nende </a:t>
            </a:r>
            <a:r>
              <a:rPr lang="et-EE" sz="2800" dirty="0"/>
              <a:t>kohta </a:t>
            </a:r>
            <a:r>
              <a:rPr lang="et-EE" sz="2800" dirty="0" smtClean="0"/>
              <a:t>vähem </a:t>
            </a:r>
            <a:r>
              <a:rPr lang="et-EE" sz="2800" dirty="0"/>
              <a:t>teadmisi kui teoreetiliselt teaduse arengutase </a:t>
            </a:r>
            <a:r>
              <a:rPr lang="et-EE" sz="2800" dirty="0" smtClean="0"/>
              <a:t>võimaldaks</a:t>
            </a:r>
            <a:r>
              <a:rPr lang="et-EE" sz="2800" dirty="0"/>
              <a:t>;</a:t>
            </a:r>
            <a:endParaRPr lang="et-EE" sz="2800" dirty="0" smtClean="0"/>
          </a:p>
          <a:p>
            <a:r>
              <a:rPr lang="et-EE" sz="2800" dirty="0"/>
              <a:t>P</a:t>
            </a:r>
            <a:r>
              <a:rPr lang="et-EE" sz="2800" dirty="0" smtClean="0"/>
              <a:t>atsiendid kannatavad kahekordselt, sest: </a:t>
            </a:r>
          </a:p>
          <a:p>
            <a:pPr lvl="1"/>
            <a:r>
              <a:rPr lang="et-EE" dirty="0" smtClean="0"/>
              <a:t>esineb harva </a:t>
            </a:r>
            <a:r>
              <a:rPr lang="et-EE" dirty="0"/>
              <a:t>esinev haigusseisund, mida on arstidel raske </a:t>
            </a:r>
            <a:r>
              <a:rPr lang="et-EE" dirty="0" smtClean="0"/>
              <a:t>diagnoosida;</a:t>
            </a:r>
          </a:p>
          <a:p>
            <a:pPr lvl="1"/>
            <a:r>
              <a:rPr lang="et-EE" dirty="0" smtClean="0"/>
              <a:t>ravitakse sageli ebapiisavalt, kuna </a:t>
            </a:r>
            <a:r>
              <a:rPr lang="et-EE" dirty="0"/>
              <a:t>ravi võib üldse puududa või see on väga kallis ning seetõttu tihti </a:t>
            </a:r>
            <a:r>
              <a:rPr lang="et-EE" dirty="0" smtClean="0"/>
              <a:t>kättesaamatu.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6165304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>
                <a:solidFill>
                  <a:prstClr val="black"/>
                </a:solidFill>
              </a:rPr>
              <a:t>Allikad: Haruldaste haiguste arengukava 20.02.2014, Sotsiaalministeerium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90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b="1" dirty="0">
                <a:solidFill>
                  <a:schemeClr val="tx2"/>
                </a:solidFill>
              </a:rPr>
              <a:t>Miks tavapärased ravimite hüvitamise mehhanismid ei </a:t>
            </a:r>
            <a:r>
              <a:rPr lang="et-EE" b="1" dirty="0" smtClean="0">
                <a:solidFill>
                  <a:schemeClr val="tx2"/>
                </a:solidFill>
              </a:rPr>
              <a:t>sobi?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23528" y="1825627"/>
            <a:ext cx="8191824" cy="386397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t-EE" sz="2400" dirty="0" smtClean="0"/>
              <a:t>Soodustuse </a:t>
            </a:r>
            <a:r>
              <a:rPr lang="et-EE" sz="2400" dirty="0"/>
              <a:t>taotlemisel kehtivad samad, sotsiaalministri määrustega kehtestatud nõuded, mis </a:t>
            </a:r>
            <a:r>
              <a:rPr lang="et-EE" sz="2400" dirty="0" smtClean="0"/>
              <a:t>tavaravimitele;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t-EE" sz="2400" dirty="0" smtClean="0"/>
              <a:t>Iseloomulik </a:t>
            </a:r>
            <a:r>
              <a:rPr lang="et-EE" sz="2400" dirty="0"/>
              <a:t>piiratud tõenduspõhisus turule jõudmise </a:t>
            </a:r>
            <a:r>
              <a:rPr lang="et-EE" sz="2400" dirty="0" smtClean="0"/>
              <a:t>ajal. </a:t>
            </a:r>
            <a:r>
              <a:rPr lang="et-EE" sz="2400" dirty="0"/>
              <a:t>H</a:t>
            </a:r>
            <a:r>
              <a:rPr lang="et-EE" sz="2400" dirty="0" smtClean="0"/>
              <a:t>aiguste </a:t>
            </a:r>
            <a:r>
              <a:rPr lang="et-EE" sz="2400" dirty="0"/>
              <a:t>harulduse tõttu on kliinilise tõendusmaterjali kogumine aeganõudev ja ravimi registreerimisel seda </a:t>
            </a:r>
            <a:r>
              <a:rPr lang="et-EE" sz="2400" dirty="0" smtClean="0"/>
              <a:t>ka arvestatakse;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t-EE" sz="2400" dirty="0" smtClean="0"/>
              <a:t>Ravi </a:t>
            </a:r>
            <a:r>
              <a:rPr lang="et-EE" sz="2400" dirty="0"/>
              <a:t>maksumus võib olla väga kõrge, seega tavaline </a:t>
            </a:r>
            <a:r>
              <a:rPr lang="et-EE" sz="2400" dirty="0" smtClean="0"/>
              <a:t>ravimi kulutõhususe hindamine </a:t>
            </a:r>
            <a:r>
              <a:rPr lang="et-EE" sz="2400" dirty="0"/>
              <a:t>ei </a:t>
            </a:r>
            <a:r>
              <a:rPr lang="et-EE" sz="2400" dirty="0" smtClean="0"/>
              <a:t>sobi;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t-EE" sz="2400" dirty="0" smtClean="0"/>
              <a:t>Ravimi </a:t>
            </a:r>
            <a:r>
              <a:rPr lang="et-EE" sz="2400" dirty="0"/>
              <a:t>hüvitamise otsuseni </a:t>
            </a:r>
            <a:r>
              <a:rPr lang="et-EE" sz="2400" dirty="0" smtClean="0"/>
              <a:t>kulub tavalise menetluse puhul </a:t>
            </a:r>
            <a:r>
              <a:rPr lang="et-EE" sz="2400" dirty="0"/>
              <a:t>väga palju aega, soodusravimite nimekirja saamiseks </a:t>
            </a:r>
            <a:r>
              <a:rPr lang="et-EE" sz="2400" dirty="0" smtClean="0"/>
              <a:t>keskmiselt 500 </a:t>
            </a:r>
            <a:r>
              <a:rPr lang="et-EE" sz="2400" dirty="0"/>
              <a:t>– 700 päeva</a:t>
            </a:r>
            <a:r>
              <a:rPr lang="et-EE" sz="2400" dirty="0" smtClean="0"/>
              <a:t>*;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t-EE" sz="2400" dirty="0" smtClean="0"/>
              <a:t>Tootjapoolne vähene huvi administratiivsete takistuste tõttu.</a:t>
            </a:r>
            <a:endParaRPr lang="et-EE" sz="2400" dirty="0"/>
          </a:p>
          <a:p>
            <a:pPr lvl="0">
              <a:lnSpc>
                <a:spcPct val="70000"/>
              </a:lnSpc>
              <a:spcBef>
                <a:spcPts val="1200"/>
              </a:spcBef>
            </a:pP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395536" y="5972065"/>
            <a:ext cx="5471867" cy="3898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1400" baseline="30000" dirty="0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Riigikontrolli aruanne Riigikogule 6.09.2012 Ravimite hüvitamise korralduse kohta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1000" dirty="0">
                <a:solidFill>
                  <a:srgbClr val="000000"/>
                </a:solidFill>
                <a:latin typeface="Times New Roman" pitchFamily="18"/>
                <a:ea typeface="Calibri" pitchFamily="34"/>
                <a:cs typeface="Times New Roman" pitchFamily="18"/>
              </a:rPr>
              <a:t>EFPIA WAIT indikaator </a:t>
            </a:r>
            <a:endParaRPr lang="et-EE" sz="1000" dirty="0">
              <a:solidFill>
                <a:srgbClr val="000000"/>
              </a:solidFill>
              <a:ea typeface="Calibri" pitchFamily="34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03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t-EE" sz="4200" b="1" dirty="0" smtClean="0">
                <a:solidFill>
                  <a:schemeClr val="tx2"/>
                </a:solidFill>
              </a:rPr>
              <a:t>Kuidas ravi kättesaadavust parandada?</a:t>
            </a:r>
            <a:endParaRPr lang="en-GB" sz="4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et-EE" sz="3100" b="1" dirty="0" smtClean="0">
                <a:solidFill>
                  <a:schemeClr val="tx2"/>
                </a:solidFill>
              </a:rPr>
              <a:t>Ravi hüvitamise otsus peab olema kiire:</a:t>
            </a:r>
          </a:p>
          <a:p>
            <a:pPr lvl="1"/>
            <a:r>
              <a:rPr lang="et-EE" sz="3100" dirty="0" smtClean="0"/>
              <a:t>meditsiiniline(arstlik</a:t>
            </a:r>
            <a:r>
              <a:rPr lang="et-EE" sz="3100" dirty="0"/>
              <a:t>) konsiiliumipõhine otsus ravimi </a:t>
            </a:r>
            <a:r>
              <a:rPr lang="et-EE" sz="3100" dirty="0" smtClean="0"/>
              <a:t>hüvitamiseks </a:t>
            </a:r>
            <a:r>
              <a:rPr lang="et-EE" sz="3100" dirty="0"/>
              <a:t>haigele ehk kui on olemas harvaesinev haigus ja </a:t>
            </a:r>
            <a:r>
              <a:rPr lang="et-EE" sz="3100" dirty="0" smtClean="0"/>
              <a:t>sellele on </a:t>
            </a:r>
            <a:r>
              <a:rPr lang="et-EE" sz="3100" dirty="0"/>
              <a:t>olemas sobiv ravim/harvikravim ning see pole </a:t>
            </a:r>
            <a:r>
              <a:rPr lang="et-EE" sz="3100" dirty="0" smtClean="0"/>
              <a:t>kättesaadav haiglaravimina </a:t>
            </a:r>
            <a:r>
              <a:rPr lang="et-EE" sz="3100" dirty="0"/>
              <a:t>või ei ole </a:t>
            </a:r>
            <a:r>
              <a:rPr lang="et-EE" sz="3100" dirty="0" smtClean="0"/>
              <a:t>soodusravimite nimekirjas;</a:t>
            </a:r>
          </a:p>
          <a:p>
            <a:endParaRPr lang="et-EE" sz="3100" dirty="0" smtClean="0"/>
          </a:p>
          <a:p>
            <a:r>
              <a:rPr lang="et-EE" sz="3100" b="1" dirty="0" smtClean="0">
                <a:solidFill>
                  <a:schemeClr val="tx2"/>
                </a:solidFill>
              </a:rPr>
              <a:t>Tavapärane ravi/ravimi kulutõhususe hinnang ei pruugi olla mõistlik, kuna haigete arv on väga väike</a:t>
            </a:r>
            <a:r>
              <a:rPr lang="et-EE" sz="31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t-EE" sz="3100" dirty="0" smtClean="0"/>
              <a:t>asendada </a:t>
            </a:r>
            <a:r>
              <a:rPr lang="et-EE" sz="3100" dirty="0"/>
              <a:t>soodusravimi taotluse nõuetes kulutõhususe </a:t>
            </a:r>
            <a:r>
              <a:rPr lang="et-EE" sz="3100" dirty="0" smtClean="0"/>
              <a:t>analüüs </a:t>
            </a:r>
            <a:r>
              <a:rPr lang="et-EE" sz="3100" i="1" dirty="0" smtClean="0"/>
              <a:t>eelarve mõju </a:t>
            </a:r>
            <a:r>
              <a:rPr lang="et-EE" sz="3100" dirty="0" smtClean="0"/>
              <a:t>analüüsiga;</a:t>
            </a:r>
          </a:p>
          <a:p>
            <a:pPr marL="457200" lvl="1" indent="0">
              <a:buNone/>
            </a:pPr>
            <a:endParaRPr lang="et-EE" sz="3100" dirty="0" smtClean="0"/>
          </a:p>
          <a:p>
            <a:r>
              <a:rPr lang="et-EE" sz="3100" b="1" dirty="0" smtClean="0">
                <a:solidFill>
                  <a:schemeClr val="tx2"/>
                </a:solidFill>
              </a:rPr>
              <a:t>Vajalik eraldi </a:t>
            </a:r>
            <a:r>
              <a:rPr lang="et-EE" sz="3100" b="1" dirty="0">
                <a:solidFill>
                  <a:schemeClr val="tx2"/>
                </a:solidFill>
              </a:rPr>
              <a:t>eelarve harvikravimitele, mis toetab paindlikumat ja kiiremat </a:t>
            </a:r>
            <a:r>
              <a:rPr lang="et-EE" sz="3100" b="1" dirty="0" smtClean="0">
                <a:solidFill>
                  <a:schemeClr val="tx2"/>
                </a:solidFill>
              </a:rPr>
              <a:t>raviotsust.</a:t>
            </a:r>
          </a:p>
          <a:p>
            <a:endParaRPr lang="et-EE" sz="3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t-EE" sz="3100" b="1" dirty="0" smtClean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t-EE" sz="3100" b="1" dirty="0" smtClean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t-EE" sz="3100" dirty="0"/>
          </a:p>
          <a:p>
            <a:pPr marL="457200" lvl="1" indent="0">
              <a:buNone/>
            </a:pPr>
            <a:endParaRPr lang="et-EE" sz="3100" dirty="0"/>
          </a:p>
          <a:p>
            <a:pPr marL="457200" lvl="1" indent="0">
              <a:buNone/>
            </a:pPr>
            <a:endParaRPr lang="et-EE" sz="3100" dirty="0" smtClean="0"/>
          </a:p>
          <a:p>
            <a:pPr marL="457200" lvl="1" indent="0">
              <a:buNone/>
            </a:pPr>
            <a:endParaRPr lang="et-EE" sz="31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551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solidFill>
                  <a:schemeClr val="tx2"/>
                </a:solidFill>
              </a:rPr>
              <a:t>Mõned näited teistest riikidest (I)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sz="2400" b="1" dirty="0" smtClean="0">
                <a:solidFill>
                  <a:schemeClr val="tx2"/>
                </a:solidFill>
              </a:rPr>
              <a:t>Rootsi</a:t>
            </a:r>
          </a:p>
          <a:p>
            <a:pPr marL="400050"/>
            <a:r>
              <a:rPr lang="et-EE" sz="2400" dirty="0" smtClean="0"/>
              <a:t>soodustuse </a:t>
            </a:r>
            <a:r>
              <a:rPr lang="et-EE" sz="2400" dirty="0"/>
              <a:t>taotlemisel kehtivad samad nõuded kui teistele </a:t>
            </a:r>
            <a:r>
              <a:rPr lang="et-EE" sz="2400" dirty="0" smtClean="0"/>
              <a:t>ravimitele;</a:t>
            </a:r>
          </a:p>
          <a:p>
            <a:pPr marL="400050"/>
            <a:r>
              <a:rPr lang="et-EE" sz="2400" dirty="0"/>
              <a:t>k</a:t>
            </a:r>
            <a:r>
              <a:rPr lang="et-EE" sz="2400" dirty="0" smtClean="0"/>
              <a:t>una patsientide </a:t>
            </a:r>
            <a:r>
              <a:rPr lang="et-EE" sz="2400" dirty="0"/>
              <a:t>hulk </a:t>
            </a:r>
            <a:r>
              <a:rPr lang="et-EE" sz="2400" dirty="0" smtClean="0"/>
              <a:t>väike, siis </a:t>
            </a:r>
            <a:r>
              <a:rPr lang="et-EE" sz="2400" dirty="0"/>
              <a:t>soodustatakse ka ravimid, mille kuluefektiivsuse näitajad on kõrgemad tavalisest aktsepteeritavast </a:t>
            </a:r>
            <a:r>
              <a:rPr lang="et-EE" sz="2400" dirty="0" smtClean="0"/>
              <a:t>tasemest</a:t>
            </a:r>
            <a:r>
              <a:rPr lang="et-EE" sz="2400" dirty="0"/>
              <a:t>;</a:t>
            </a:r>
            <a:endParaRPr lang="et-EE" sz="2400" dirty="0" smtClean="0"/>
          </a:p>
          <a:p>
            <a:pPr marL="400050"/>
            <a:r>
              <a:rPr lang="et-EE" sz="2400" dirty="0" smtClean="0"/>
              <a:t>Harvikravimitele </a:t>
            </a:r>
            <a:r>
              <a:rPr lang="et-EE" sz="2400" dirty="0"/>
              <a:t>kulub ~1% soodusravimite </a:t>
            </a:r>
            <a:r>
              <a:rPr lang="et-EE" sz="2400" dirty="0" smtClean="0"/>
              <a:t>eelarvest</a:t>
            </a:r>
            <a:r>
              <a:rPr lang="et-EE" sz="2400" dirty="0"/>
              <a:t>;</a:t>
            </a:r>
            <a:endParaRPr lang="et-EE" sz="2400" dirty="0" smtClean="0"/>
          </a:p>
          <a:p>
            <a:pPr marL="400050"/>
            <a:r>
              <a:rPr lang="et-EE" sz="2400" dirty="0" smtClean="0"/>
              <a:t>Soodustatud </a:t>
            </a:r>
            <a:r>
              <a:rPr lang="et-EE" sz="2400" dirty="0"/>
              <a:t>on 69% registreeritud harvikravimitest</a:t>
            </a:r>
            <a:r>
              <a:rPr lang="et-EE" sz="2400" dirty="0" smtClean="0"/>
              <a:t>.</a:t>
            </a:r>
          </a:p>
          <a:p>
            <a:pPr marL="57150" indent="0">
              <a:buNone/>
            </a:pPr>
            <a:endParaRPr lang="et-EE" sz="2400" dirty="0" smtClean="0"/>
          </a:p>
          <a:p>
            <a:pPr marL="0" indent="0">
              <a:buNone/>
            </a:pPr>
            <a:r>
              <a:rPr lang="et-EE" sz="2400" b="1" dirty="0" smtClean="0">
                <a:solidFill>
                  <a:schemeClr val="tx2"/>
                </a:solidFill>
              </a:rPr>
              <a:t>Saksamaa</a:t>
            </a:r>
          </a:p>
          <a:p>
            <a:r>
              <a:rPr lang="et-EE" sz="2400" dirty="0" smtClean="0"/>
              <a:t>automaatselt </a:t>
            </a:r>
            <a:r>
              <a:rPr lang="et-EE" sz="2400" dirty="0"/>
              <a:t>soodustatud peale müügiloa </a:t>
            </a:r>
            <a:r>
              <a:rPr lang="et-EE" sz="2400" dirty="0" smtClean="0"/>
              <a:t>saamist</a:t>
            </a:r>
            <a:r>
              <a:rPr lang="et-EE" sz="2400" dirty="0"/>
              <a:t>;</a:t>
            </a:r>
            <a:endParaRPr lang="et-EE" sz="2400" dirty="0" smtClean="0"/>
          </a:p>
          <a:p>
            <a:r>
              <a:rPr lang="et-EE" sz="2400" dirty="0" smtClean="0"/>
              <a:t>soodustuse </a:t>
            </a:r>
            <a:r>
              <a:rPr lang="et-EE" sz="2400" dirty="0"/>
              <a:t>määr </a:t>
            </a:r>
            <a:r>
              <a:rPr lang="et-EE" sz="2400" dirty="0" smtClean="0"/>
              <a:t>on </a:t>
            </a:r>
            <a:r>
              <a:rPr lang="et-EE" sz="2400" dirty="0"/>
              <a:t>100% ja enamusele ravimitest ei kohaldata </a:t>
            </a:r>
            <a:r>
              <a:rPr lang="et-EE" sz="2400" dirty="0" smtClean="0"/>
              <a:t>referentshindu</a:t>
            </a:r>
            <a:r>
              <a:rPr lang="et-EE" sz="2400" dirty="0"/>
              <a:t>;</a:t>
            </a:r>
            <a:endParaRPr lang="et-EE" sz="2400" dirty="0" smtClean="0"/>
          </a:p>
          <a:p>
            <a:r>
              <a:rPr lang="et-EE" sz="2400" dirty="0"/>
              <a:t>k</a:t>
            </a:r>
            <a:r>
              <a:rPr lang="et-EE" sz="2400" dirty="0" smtClean="0"/>
              <a:t>uluefektiivsust </a:t>
            </a:r>
            <a:r>
              <a:rPr lang="et-EE" sz="2400" dirty="0"/>
              <a:t>hinnatakse juhul kui alternatiivne ravim on juba </a:t>
            </a:r>
            <a:r>
              <a:rPr lang="et-EE" sz="2400" dirty="0" smtClean="0"/>
              <a:t>kättesaadav</a:t>
            </a:r>
            <a:r>
              <a:rPr lang="et-EE" sz="2400" dirty="0"/>
              <a:t>;</a:t>
            </a:r>
          </a:p>
          <a:p>
            <a:r>
              <a:rPr lang="et-EE" sz="2400" dirty="0" smtClean="0"/>
              <a:t>Soodustatud </a:t>
            </a:r>
            <a:r>
              <a:rPr lang="et-EE" sz="2400" dirty="0"/>
              <a:t>on 100% registreeritud harvikravimitest.</a:t>
            </a:r>
          </a:p>
          <a:p>
            <a:endParaRPr lang="et-EE" sz="24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126163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000" dirty="0">
                <a:solidFill>
                  <a:prstClr val="black"/>
                </a:solidFill>
              </a:rPr>
              <a:t>Viited:</a:t>
            </a:r>
          </a:p>
          <a:p>
            <a:r>
              <a:rPr lang="et-EE" sz="1000" dirty="0">
                <a:solidFill>
                  <a:prstClr val="black"/>
                </a:solidFill>
              </a:rPr>
              <a:t>1. </a:t>
            </a:r>
            <a:r>
              <a:rPr lang="et-EE" sz="1000" dirty="0" err="1">
                <a:solidFill>
                  <a:prstClr val="black"/>
                </a:solidFill>
              </a:rPr>
              <a:t>Garau</a:t>
            </a:r>
            <a:r>
              <a:rPr lang="et-EE" sz="1000" dirty="0">
                <a:solidFill>
                  <a:prstClr val="black"/>
                </a:solidFill>
              </a:rPr>
              <a:t> M, </a:t>
            </a:r>
            <a:r>
              <a:rPr lang="et-EE" sz="1000" dirty="0" err="1">
                <a:solidFill>
                  <a:prstClr val="black"/>
                </a:solidFill>
              </a:rPr>
              <a:t>Mestre-Ferrandiz</a:t>
            </a:r>
            <a:r>
              <a:rPr lang="et-EE" sz="1000" dirty="0">
                <a:solidFill>
                  <a:prstClr val="black"/>
                </a:solidFill>
              </a:rPr>
              <a:t> J. Access </a:t>
            </a:r>
            <a:r>
              <a:rPr lang="et-EE" sz="1000" dirty="0" err="1">
                <a:solidFill>
                  <a:prstClr val="black"/>
                </a:solidFill>
              </a:rPr>
              <a:t>Mechanisms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for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Orphan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Drugs</a:t>
            </a:r>
            <a:r>
              <a:rPr lang="et-EE" sz="1000" dirty="0">
                <a:solidFill>
                  <a:prstClr val="black"/>
                </a:solidFill>
              </a:rPr>
              <a:t>: A </a:t>
            </a:r>
            <a:r>
              <a:rPr lang="et-EE" sz="1000" dirty="0" err="1">
                <a:solidFill>
                  <a:prstClr val="black"/>
                </a:solidFill>
              </a:rPr>
              <a:t>Comparative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Study</a:t>
            </a:r>
            <a:r>
              <a:rPr lang="et-EE" sz="1000" dirty="0">
                <a:solidFill>
                  <a:prstClr val="black"/>
                </a:solidFill>
              </a:rPr>
              <a:t> of </a:t>
            </a:r>
            <a:r>
              <a:rPr lang="et-EE" sz="1000" dirty="0" err="1">
                <a:solidFill>
                  <a:prstClr val="black"/>
                </a:solidFill>
              </a:rPr>
              <a:t>Selected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European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Countries</a:t>
            </a:r>
            <a:r>
              <a:rPr lang="et-EE" sz="1000" dirty="0">
                <a:solidFill>
                  <a:prstClr val="black"/>
                </a:solidFill>
              </a:rPr>
              <a:t>. Office of </a:t>
            </a:r>
            <a:r>
              <a:rPr lang="et-EE" sz="1000" dirty="0" err="1">
                <a:solidFill>
                  <a:prstClr val="black"/>
                </a:solidFill>
              </a:rPr>
              <a:t>Health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Economics</a:t>
            </a:r>
            <a:r>
              <a:rPr lang="et-EE" sz="1000" dirty="0">
                <a:solidFill>
                  <a:prstClr val="black"/>
                </a:solidFill>
              </a:rPr>
              <a:t>, No 52, </a:t>
            </a:r>
            <a:r>
              <a:rPr lang="et-EE" sz="1000" dirty="0" err="1">
                <a:solidFill>
                  <a:prstClr val="black"/>
                </a:solidFill>
              </a:rPr>
              <a:t>Oct</a:t>
            </a:r>
            <a:r>
              <a:rPr lang="et-EE" sz="1000" dirty="0">
                <a:solidFill>
                  <a:prstClr val="black"/>
                </a:solidFill>
              </a:rPr>
              <a:t> 2009; </a:t>
            </a:r>
          </a:p>
        </p:txBody>
      </p:sp>
    </p:spTree>
    <p:extLst>
      <p:ext uri="{BB962C8B-B14F-4D97-AF65-F5344CB8AC3E}">
        <p14:creationId xmlns:p14="http://schemas.microsoft.com/office/powerpoint/2010/main" xmlns="" val="7980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>
                <a:solidFill>
                  <a:schemeClr val="tx2"/>
                </a:solidFill>
              </a:rPr>
              <a:t>Mõned näited teistest riikidest (</a:t>
            </a:r>
            <a:r>
              <a:rPr lang="et-EE" sz="4000" b="1" dirty="0" smtClean="0">
                <a:solidFill>
                  <a:schemeClr val="tx2"/>
                </a:solidFill>
              </a:rPr>
              <a:t>II)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t-EE" sz="2400" b="1" dirty="0" smtClean="0">
                <a:solidFill>
                  <a:schemeClr val="tx2"/>
                </a:solidFill>
              </a:rPr>
              <a:t>Suurbritannia</a:t>
            </a:r>
          </a:p>
          <a:p>
            <a:r>
              <a:rPr lang="et-EE" sz="2400" dirty="0" smtClean="0"/>
              <a:t>soodustuse </a:t>
            </a:r>
            <a:r>
              <a:rPr lang="et-EE" sz="2400" dirty="0"/>
              <a:t>taotlemisel kehtivad samad nõuded kui teistele ravimitele, kuid harvikravimite rahastamisotsuse tegemisel võetaks arvesse haruldast haigust põdevate inimeste väikest populatsiooni ja ravimi mõju elulemuse </a:t>
            </a:r>
            <a:r>
              <a:rPr lang="et-EE" sz="2400" dirty="0" smtClean="0"/>
              <a:t>pikendamisele;</a:t>
            </a:r>
          </a:p>
          <a:p>
            <a:r>
              <a:rPr lang="et-EE" sz="2400" dirty="0"/>
              <a:t>j</a:t>
            </a:r>
            <a:r>
              <a:rPr lang="et-EE" sz="2400" dirty="0" smtClean="0"/>
              <a:t>uhul </a:t>
            </a:r>
            <a:r>
              <a:rPr lang="et-EE" sz="2400" dirty="0"/>
              <a:t>kui NICE ei ole harvikravimile hinnangut andnud, langetatakse otsus kohalikul tasemel </a:t>
            </a:r>
            <a:r>
              <a:rPr lang="et-EE" sz="2400" dirty="0" smtClean="0"/>
              <a:t>juhtumipõhiselt.</a:t>
            </a:r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r>
              <a:rPr lang="et-EE" sz="2400" b="1" dirty="0" smtClean="0">
                <a:solidFill>
                  <a:schemeClr val="tx2"/>
                </a:solidFill>
              </a:rPr>
              <a:t>Holland</a:t>
            </a:r>
          </a:p>
          <a:p>
            <a:r>
              <a:rPr lang="et-EE" sz="2400" dirty="0"/>
              <a:t>s</a:t>
            </a:r>
            <a:r>
              <a:rPr lang="et-EE" sz="2400" dirty="0" smtClean="0"/>
              <a:t>uukaudsete </a:t>
            </a:r>
            <a:r>
              <a:rPr lang="et-EE" sz="2400" dirty="0"/>
              <a:t>harvikravimite soodustuse taotlemisel saab tootja taotleda vabastust farmakoökonoomilise analüüsi teostamisest. Dokumentatsioonis tuleb sel juhul esitada </a:t>
            </a:r>
            <a:r>
              <a:rPr lang="et-EE" sz="2400" dirty="0" smtClean="0"/>
              <a:t>eelarve mõju</a:t>
            </a:r>
            <a:r>
              <a:rPr lang="et-EE" sz="2400" i="1" dirty="0" smtClean="0"/>
              <a:t> </a:t>
            </a:r>
            <a:r>
              <a:rPr lang="et-EE" sz="2400" dirty="0" smtClean="0"/>
              <a:t>analüüs</a:t>
            </a:r>
            <a:r>
              <a:rPr lang="et-EE" sz="2400" dirty="0"/>
              <a:t>: patsientide arv ja oodatav kulu </a:t>
            </a:r>
            <a:r>
              <a:rPr lang="et-EE" sz="2400" dirty="0" smtClean="0"/>
              <a:t>lähitulevikus;</a:t>
            </a:r>
          </a:p>
          <a:p>
            <a:r>
              <a:rPr lang="et-EE" sz="2400" dirty="0"/>
              <a:t>s</a:t>
            </a:r>
            <a:r>
              <a:rPr lang="et-EE" sz="2400" dirty="0" smtClean="0"/>
              <a:t>üstitavad </a:t>
            </a:r>
            <a:r>
              <a:rPr lang="et-EE" sz="2400" dirty="0"/>
              <a:t>harvikravimid rahastatakse raviteenuste kaudu haiglate </a:t>
            </a:r>
            <a:r>
              <a:rPr lang="et-EE" sz="2400" dirty="0" smtClean="0"/>
              <a:t>eelarvest</a:t>
            </a:r>
            <a:r>
              <a:rPr lang="et-EE" sz="2400" dirty="0"/>
              <a:t>;</a:t>
            </a:r>
            <a:endParaRPr lang="et-EE" sz="2400" dirty="0" smtClean="0"/>
          </a:p>
          <a:p>
            <a:r>
              <a:rPr lang="et-EE" sz="2400" dirty="0"/>
              <a:t>s</a:t>
            </a:r>
            <a:r>
              <a:rPr lang="et-EE" sz="2400" dirty="0" smtClean="0"/>
              <a:t>oodustatud </a:t>
            </a:r>
            <a:r>
              <a:rPr lang="et-EE" sz="2400" dirty="0"/>
              <a:t>on 98% registreeritud </a:t>
            </a:r>
            <a:r>
              <a:rPr lang="et-EE" sz="2400" dirty="0" smtClean="0"/>
              <a:t>harvikravimitest.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126163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000" dirty="0">
                <a:solidFill>
                  <a:prstClr val="black"/>
                </a:solidFill>
              </a:rPr>
              <a:t>Viited:</a:t>
            </a:r>
          </a:p>
          <a:p>
            <a:r>
              <a:rPr lang="et-EE" sz="1000" dirty="0">
                <a:solidFill>
                  <a:prstClr val="black"/>
                </a:solidFill>
              </a:rPr>
              <a:t>1. </a:t>
            </a:r>
            <a:r>
              <a:rPr lang="et-EE" sz="1000" dirty="0" err="1">
                <a:solidFill>
                  <a:prstClr val="black"/>
                </a:solidFill>
              </a:rPr>
              <a:t>Garau</a:t>
            </a:r>
            <a:r>
              <a:rPr lang="et-EE" sz="1000" dirty="0">
                <a:solidFill>
                  <a:prstClr val="black"/>
                </a:solidFill>
              </a:rPr>
              <a:t> M, </a:t>
            </a:r>
            <a:r>
              <a:rPr lang="et-EE" sz="1000" dirty="0" err="1">
                <a:solidFill>
                  <a:prstClr val="black"/>
                </a:solidFill>
              </a:rPr>
              <a:t>Mestre-Ferrandiz</a:t>
            </a:r>
            <a:r>
              <a:rPr lang="et-EE" sz="1000" dirty="0">
                <a:solidFill>
                  <a:prstClr val="black"/>
                </a:solidFill>
              </a:rPr>
              <a:t> J. Access </a:t>
            </a:r>
            <a:r>
              <a:rPr lang="et-EE" sz="1000" dirty="0" err="1">
                <a:solidFill>
                  <a:prstClr val="black"/>
                </a:solidFill>
              </a:rPr>
              <a:t>Mechanisms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for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Orphan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Drugs</a:t>
            </a:r>
            <a:r>
              <a:rPr lang="et-EE" sz="1000" dirty="0">
                <a:solidFill>
                  <a:prstClr val="black"/>
                </a:solidFill>
              </a:rPr>
              <a:t>: A </a:t>
            </a:r>
            <a:r>
              <a:rPr lang="et-EE" sz="1000" dirty="0" err="1">
                <a:solidFill>
                  <a:prstClr val="black"/>
                </a:solidFill>
              </a:rPr>
              <a:t>Comparative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Study</a:t>
            </a:r>
            <a:r>
              <a:rPr lang="et-EE" sz="1000" dirty="0">
                <a:solidFill>
                  <a:prstClr val="black"/>
                </a:solidFill>
              </a:rPr>
              <a:t> of </a:t>
            </a:r>
            <a:r>
              <a:rPr lang="et-EE" sz="1000" dirty="0" err="1">
                <a:solidFill>
                  <a:prstClr val="black"/>
                </a:solidFill>
              </a:rPr>
              <a:t>Selected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European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Countries</a:t>
            </a:r>
            <a:r>
              <a:rPr lang="et-EE" sz="1000" dirty="0">
                <a:solidFill>
                  <a:prstClr val="black"/>
                </a:solidFill>
              </a:rPr>
              <a:t>. Office of </a:t>
            </a:r>
            <a:r>
              <a:rPr lang="et-EE" sz="1000" dirty="0" err="1">
                <a:solidFill>
                  <a:prstClr val="black"/>
                </a:solidFill>
              </a:rPr>
              <a:t>Health</a:t>
            </a:r>
            <a:r>
              <a:rPr lang="et-EE" sz="1000" dirty="0">
                <a:solidFill>
                  <a:prstClr val="black"/>
                </a:solidFill>
              </a:rPr>
              <a:t> </a:t>
            </a:r>
            <a:r>
              <a:rPr lang="et-EE" sz="1000" dirty="0" err="1">
                <a:solidFill>
                  <a:prstClr val="black"/>
                </a:solidFill>
              </a:rPr>
              <a:t>Economics</a:t>
            </a:r>
            <a:r>
              <a:rPr lang="et-EE" sz="1000" dirty="0">
                <a:solidFill>
                  <a:prstClr val="black"/>
                </a:solidFill>
              </a:rPr>
              <a:t>, No 52, </a:t>
            </a:r>
            <a:r>
              <a:rPr lang="et-EE" sz="1000" dirty="0" err="1">
                <a:solidFill>
                  <a:prstClr val="black"/>
                </a:solidFill>
              </a:rPr>
              <a:t>Oct</a:t>
            </a:r>
            <a:r>
              <a:rPr lang="et-EE" sz="1000" dirty="0">
                <a:solidFill>
                  <a:prstClr val="black"/>
                </a:solidFill>
              </a:rPr>
              <a:t> 2009; </a:t>
            </a:r>
          </a:p>
        </p:txBody>
      </p:sp>
    </p:spTree>
    <p:extLst>
      <p:ext uri="{BB962C8B-B14F-4D97-AF65-F5344CB8AC3E}">
        <p14:creationId xmlns:p14="http://schemas.microsoft.com/office/powerpoint/2010/main" xmlns="" val="9409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Valentin Sander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Harvikhaiguste infopäev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28.02.2015</a:t>
            </a:r>
            <a:endParaRPr lang="en-GB" dirty="0" smtClean="0"/>
          </a:p>
        </p:txBody>
      </p:sp>
      <p:sp>
        <p:nvSpPr>
          <p:cNvPr id="2050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b="1" i="1" smtClean="0"/>
              <a:t>Harvikhaigusega patsiendi ravi kitsaskohad igapäevapraktikast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42438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>
                <a:solidFill>
                  <a:srgbClr val="7B9899"/>
                </a:solidFill>
              </a:rPr>
              <a:t>Mis on harvikhaigus</a:t>
            </a:r>
            <a:endParaRPr lang="en-GB" altLang="et-EE" smtClean="0">
              <a:solidFill>
                <a:srgbClr val="7B9899"/>
              </a:solidFill>
            </a:endParaRPr>
          </a:p>
        </p:txBody>
      </p:sp>
      <p:sp>
        <p:nvSpPr>
          <p:cNvPr id="14339" name="Sisu kohatäid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t-EE" altLang="et-EE" smtClean="0"/>
              <a:t>Haigus, mida esineb vähem kui 1 juhul 2500 inimese kohta</a:t>
            </a:r>
          </a:p>
          <a:p>
            <a:pPr eaLnBrk="1" hangingPunct="1"/>
            <a:r>
              <a:rPr lang="et-EE" altLang="et-EE" smtClean="0"/>
              <a:t>Eest elanike arvule interpoleerides esineb harvikhaigus vähem kui 500 isikul</a:t>
            </a:r>
          </a:p>
          <a:p>
            <a:pPr eaLnBrk="1" hangingPunct="1"/>
            <a:r>
              <a:rPr lang="et-EE" altLang="et-EE" smtClean="0"/>
              <a:t>Harvikhaigusi on leitud ca 6000-9000</a:t>
            </a:r>
          </a:p>
          <a:p>
            <a:pPr eaLnBrk="1" hangingPunct="1"/>
            <a:r>
              <a:rPr lang="et-EE" altLang="et-EE" smtClean="0"/>
              <a:t>Harvikhaigus = Harvaesinev haigus</a:t>
            </a:r>
          </a:p>
          <a:p>
            <a:pPr eaLnBrk="1" hangingPunct="1"/>
            <a:r>
              <a:rPr lang="et-EE" altLang="et-EE" smtClean="0"/>
              <a:t>Rare disease =  Orphan disease </a:t>
            </a:r>
            <a:endParaRPr lang="en-GB" altLang="et-EE" smtClean="0"/>
          </a:p>
        </p:txBody>
      </p:sp>
    </p:spTree>
    <p:extLst>
      <p:ext uri="{BB962C8B-B14F-4D97-AF65-F5344CB8AC3E}">
        <p14:creationId xmlns:p14="http://schemas.microsoft.com/office/powerpoint/2010/main" xmlns="" val="42825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dirty="0" smtClean="0"/>
              <a:t>Mis on harvikhaiguse diagnoosimise eelduseks</a:t>
            </a:r>
            <a:endParaRPr lang="en-GB" dirty="0" smtClean="0"/>
          </a:p>
        </p:txBody>
      </p:sp>
      <p:sp>
        <p:nvSpPr>
          <p:cNvPr id="16387" name="Sisu kohatäid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t-EE" altLang="et-EE" smtClean="0"/>
              <a:t>Sa oled omandanud head baasteadmised ülikoolis ja osaled elukestvas õppes</a:t>
            </a:r>
          </a:p>
          <a:p>
            <a:pPr eaLnBrk="1" hangingPunct="1"/>
            <a:r>
              <a:rPr lang="et-EE" altLang="et-EE" smtClean="0"/>
              <a:t>Sul peab olema suur kogemus</a:t>
            </a:r>
          </a:p>
          <a:p>
            <a:pPr eaLnBrk="1" hangingPunct="1"/>
            <a:r>
              <a:rPr lang="et-EE" altLang="et-EE" smtClean="0"/>
              <a:t>Sa pead haigussümptomeid õigesti hindama</a:t>
            </a:r>
          </a:p>
          <a:p>
            <a:pPr eaLnBrk="1" hangingPunct="1"/>
            <a:r>
              <a:rPr lang="et-EE" altLang="et-EE" smtClean="0"/>
              <a:t>Sul peab olema hagija visadus</a:t>
            </a:r>
          </a:p>
          <a:p>
            <a:pPr eaLnBrk="1" hangingPunct="1"/>
            <a:r>
              <a:rPr lang="et-EE" altLang="et-EE" smtClean="0"/>
              <a:t>Ajakulu on paratamatu</a:t>
            </a:r>
          </a:p>
          <a:p>
            <a:pPr eaLnBrk="1" hangingPunct="1"/>
            <a:r>
              <a:rPr lang="et-EE" altLang="et-EE" smtClean="0"/>
              <a:t>Sa pead olema osa rahvusvaheliset võrgustikust</a:t>
            </a:r>
            <a:endParaRPr lang="en-GB" altLang="et-EE" smtClean="0"/>
          </a:p>
        </p:txBody>
      </p:sp>
    </p:spTree>
    <p:extLst>
      <p:ext uri="{BB962C8B-B14F-4D97-AF65-F5344CB8AC3E}">
        <p14:creationId xmlns:p14="http://schemas.microsoft.com/office/powerpoint/2010/main" xmlns="" val="35641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>
                <a:solidFill>
                  <a:srgbClr val="7B9899"/>
                </a:solidFill>
              </a:rPr>
              <a:t>Kuidas jõuda diagnoosini</a:t>
            </a:r>
            <a:endParaRPr lang="en-GB" altLang="et-EE" smtClean="0">
              <a:solidFill>
                <a:srgbClr val="7B9899"/>
              </a:solidFill>
            </a:endParaRPr>
          </a:p>
        </p:txBody>
      </p:sp>
      <p:sp>
        <p:nvSpPr>
          <p:cNvPr id="17411" name="Sisu kohatäid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t-EE" altLang="et-EE" smtClean="0"/>
              <a:t>Et leida Vollit, on võib-olla vajalik kõiki tema naabreid küsitleda, aga see võtab palju aega ja on ilmselt liiga kallis</a:t>
            </a:r>
          </a:p>
          <a:p>
            <a:pPr eaLnBrk="1" hangingPunct="1"/>
            <a:r>
              <a:rPr lang="et-EE" altLang="et-EE" smtClean="0"/>
              <a:t>Ja kas see, mida me otsime kannab nime Volli?</a:t>
            </a:r>
          </a:p>
          <a:p>
            <a:pPr eaLnBrk="1" hangingPunct="1"/>
            <a:r>
              <a:rPr lang="et-EE" altLang="et-EE" smtClean="0"/>
              <a:t>Diagnoosimiseks vajame algoritme</a:t>
            </a:r>
            <a:endParaRPr lang="en-GB" altLang="et-EE" smtClean="0"/>
          </a:p>
        </p:txBody>
      </p:sp>
    </p:spTree>
    <p:extLst>
      <p:ext uri="{BB962C8B-B14F-4D97-AF65-F5344CB8AC3E}">
        <p14:creationId xmlns:p14="http://schemas.microsoft.com/office/powerpoint/2010/main" xmlns="" val="42220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ksti kohatäide 2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t-EE"/>
              <a:t>Epilepsia</a:t>
            </a:r>
            <a:endParaRPr lang="en-GB"/>
          </a:p>
        </p:txBody>
      </p:sp>
      <p:sp>
        <p:nvSpPr>
          <p:cNvPr id="8197" name="Teksti kohatäide 4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t-EE" smtClean="0"/>
              <a:t>Entsefaliit e ajupõletik</a:t>
            </a:r>
            <a:endParaRPr lang="en-GB" smtClean="0"/>
          </a:p>
        </p:txBody>
      </p:sp>
      <p:sp>
        <p:nvSpPr>
          <p:cNvPr id="8196" name="Sisu kohatäide 3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Idiopaatiline epilepsia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Põhjus teadmata, palju erinevaid polügeenseid sündroome</a:t>
            </a: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Sümptomaatiline epilepsia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Ajukoore arenguanomaaliad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Kasvajad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Traumade jääknähud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Palju haruldasi geneetilisi monogeenseid sündroome</a:t>
            </a:r>
            <a:endParaRPr lang="en-GB" smtClean="0"/>
          </a:p>
        </p:txBody>
      </p:sp>
      <p:sp>
        <p:nvSpPr>
          <p:cNvPr id="8198" name="Sisu kohatäide 5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Äge viiruslik peaaju põletik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Mitmed erinevad viirused, kõik nad on harvikhaigused</a:t>
            </a:r>
          </a:p>
          <a:p>
            <a:pPr marL="457200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Autoimmuunsed põletikud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Sclerosis multiplex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ADEM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Rasmusseni sündroom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t-EE" smtClean="0"/>
              <a:t>Paraneoplastilised sündroomid</a:t>
            </a:r>
            <a:endParaRPr lang="en-GB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dirty="0" smtClean="0">
                <a:solidFill>
                  <a:schemeClr val="accent3">
                    <a:shade val="75000"/>
                  </a:schemeClr>
                </a:solidFill>
              </a:rPr>
              <a:t>Väga palju on </a:t>
            </a:r>
            <a:r>
              <a:rPr lang="et-EE" dirty="0" err="1" smtClean="0">
                <a:solidFill>
                  <a:schemeClr val="accent3">
                    <a:shade val="75000"/>
                  </a:schemeClr>
                </a:solidFill>
              </a:rPr>
              <a:t>katusdianoose</a:t>
            </a:r>
            <a:r>
              <a:rPr lang="et-EE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t-EE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t-EE" i="1" dirty="0" err="1" smtClean="0">
                <a:solidFill>
                  <a:schemeClr val="accent3">
                    <a:shade val="75000"/>
                  </a:schemeClr>
                </a:solidFill>
              </a:rPr>
              <a:t>Umbrella</a:t>
            </a:r>
            <a:r>
              <a:rPr lang="et-EE" i="1" dirty="0" smtClean="0">
                <a:solidFill>
                  <a:schemeClr val="accent3">
                    <a:shade val="75000"/>
                  </a:schemeClr>
                </a:solidFill>
              </a:rPr>
              <a:t> </a:t>
            </a:r>
            <a:r>
              <a:rPr lang="et-EE" i="1" dirty="0" err="1" smtClean="0">
                <a:solidFill>
                  <a:schemeClr val="accent3">
                    <a:shade val="75000"/>
                  </a:schemeClr>
                </a:solidFill>
              </a:rPr>
              <a:t>diagnosis</a:t>
            </a:r>
            <a:endParaRPr lang="en-GB" i="1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>
                <a:solidFill>
                  <a:srgbClr val="7B9899"/>
                </a:solidFill>
              </a:rPr>
              <a:t>Katusdiagnoosid ja harvikhaigused</a:t>
            </a:r>
            <a:endParaRPr lang="en-GB" altLang="et-EE" smtClean="0">
              <a:solidFill>
                <a:srgbClr val="7B9899"/>
              </a:solidFill>
            </a:endParaRPr>
          </a:p>
        </p:txBody>
      </p:sp>
      <p:sp>
        <p:nvSpPr>
          <p:cNvPr id="21507" name="Sisu kohatäide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t-EE" altLang="et-EE" smtClean="0"/>
              <a:t>Kui epilepsiahaigeid on Eestis 7000, siis:</a:t>
            </a:r>
          </a:p>
          <a:p>
            <a:pPr lvl="1" eaLnBrk="1" hangingPunct="1">
              <a:buFont typeface="Arial" charset="0"/>
              <a:buChar char="–"/>
            </a:pPr>
            <a:r>
              <a:rPr lang="et-EE" altLang="et-EE" smtClean="0"/>
              <a:t>Dravet’ sündroomiga haigeid on 3</a:t>
            </a:r>
          </a:p>
          <a:p>
            <a:pPr lvl="1" eaLnBrk="1" hangingPunct="1">
              <a:buFont typeface="Arial" charset="0"/>
              <a:buChar char="–"/>
            </a:pPr>
            <a:r>
              <a:rPr lang="et-EE" altLang="et-EE" smtClean="0"/>
              <a:t>Võimalus kohtuda Rasmusseni sündroomiga on 1 kord 30 aasta jooksul</a:t>
            </a:r>
          </a:p>
          <a:p>
            <a:pPr lvl="1" eaLnBrk="1" hangingPunct="1">
              <a:buFont typeface="Arial" charset="0"/>
              <a:buChar char="–"/>
            </a:pPr>
            <a:r>
              <a:rPr lang="et-EE" altLang="et-EE" smtClean="0"/>
              <a:t>Kumbki ülaltoodust ei ole ravitav traditsioonilisel viisil</a:t>
            </a:r>
          </a:p>
          <a:p>
            <a:pPr lvl="2" eaLnBrk="1" hangingPunct="1">
              <a:buFont typeface="Arial" charset="0"/>
              <a:buChar char="•"/>
            </a:pPr>
            <a:r>
              <a:rPr lang="et-EE" altLang="et-EE" smtClean="0"/>
              <a:t>Esimese raviks on olemas harvikravim Stiripentool, ka ravikanep</a:t>
            </a:r>
          </a:p>
          <a:p>
            <a:pPr lvl="2" eaLnBrk="1" hangingPunct="1">
              <a:buFont typeface="Arial" charset="0"/>
              <a:buChar char="•"/>
            </a:pPr>
            <a:r>
              <a:rPr lang="et-EE" altLang="et-EE" smtClean="0"/>
              <a:t>Rasmusseni sündroomi raviks kirurgiline sekkumine</a:t>
            </a:r>
          </a:p>
          <a:p>
            <a:pPr eaLnBrk="1" hangingPunct="1">
              <a:buFont typeface="Arial" charset="0"/>
              <a:buChar char="•"/>
            </a:pPr>
            <a:r>
              <a:rPr lang="et-EE" altLang="et-EE" smtClean="0"/>
              <a:t>Uusi avastatud monogeenseid haigusi ei olegi võimalik “vihmavarju” alla panna. </a:t>
            </a:r>
            <a:endParaRPr lang="en-GB" altLang="et-EE" smtClean="0"/>
          </a:p>
        </p:txBody>
      </p:sp>
    </p:spTree>
    <p:extLst>
      <p:ext uri="{BB962C8B-B14F-4D97-AF65-F5344CB8AC3E}">
        <p14:creationId xmlns:p14="http://schemas.microsoft.com/office/powerpoint/2010/main" xmlns="" val="2095618815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dens">
  <a:themeElements>
    <a:clrScheme name="">
      <a:dk1>
        <a:srgbClr val="000000"/>
      </a:dk1>
      <a:lt1>
        <a:srgbClr val="FFFFFF"/>
      </a:lt1>
      <a:dk2>
        <a:srgbClr val="FF0066"/>
      </a:dk2>
      <a:lt2>
        <a:srgbClr val="969696"/>
      </a:lt2>
      <a:accent1>
        <a:srgbClr val="0000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B9"/>
      </a:accent6>
      <a:hlink>
        <a:srgbClr val="CCCCFF"/>
      </a:hlink>
      <a:folHlink>
        <a:srgbClr val="B2B2B2"/>
      </a:folHlink>
    </a:clrScheme>
    <a:fontScheme name="verden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verde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de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de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de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de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de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de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danik">
  <a:themeElements>
    <a:clrScheme name="Kodanik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odanik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odanik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1_Kodanik 1">
    <a:dk1>
      <a:srgbClr val="000000"/>
    </a:dk1>
    <a:lt1>
      <a:srgbClr val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FFFFFF"/>
    </a:accent3>
    <a:accent4>
      <a:srgbClr val="000000"/>
    </a:accent4>
    <a:accent5>
      <a:srgbClr val="E5B7B1"/>
    </a:accent5>
    <a:accent6>
      <a:srgbClr val="B9A300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1511</Words>
  <Application>Microsoft Office PowerPoint</Application>
  <PresentationFormat>On-screen Show (4:3)</PresentationFormat>
  <Paragraphs>287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Office Theme</vt:lpstr>
      <vt:lpstr>verdens</vt:lpstr>
      <vt:lpstr>1_Office Theme</vt:lpstr>
      <vt:lpstr>Office'i kujundus</vt:lpstr>
      <vt:lpstr>Kodanik</vt:lpstr>
      <vt:lpstr>Harvikhaiguste infopäev</vt:lpstr>
      <vt:lpstr>Harvikhaiguse tähendus patsiendile ja perele</vt:lpstr>
      <vt:lpstr>Haigekassa praktika  ja suundumused harvikhaiguste ravis</vt:lpstr>
      <vt:lpstr>Harvikhaigusega patsiendi ravi kitsaskohad igapäevapraktikast</vt:lpstr>
      <vt:lpstr>Mis on harvikhaigus</vt:lpstr>
      <vt:lpstr>Mis on harvikhaiguse diagnoosimise eelduseks</vt:lpstr>
      <vt:lpstr>Kuidas jõuda diagnoosini</vt:lpstr>
      <vt:lpstr>Väga palju on katusdianoose Umbrella diagnosis</vt:lpstr>
      <vt:lpstr>Katusdiagnoosid ja harvikhaigused</vt:lpstr>
      <vt:lpstr>Harvikhaiguse raviga seotud probleemid</vt:lpstr>
      <vt:lpstr>Mida me ootame SM-lt ja Haigekassalt</vt:lpstr>
      <vt:lpstr>Harvikhaigused arsti igapäevatöös</vt:lpstr>
      <vt:lpstr>Harvikhaigus eriarsti igapäevatöös on igapäevane</vt:lpstr>
      <vt:lpstr>Slide 14</vt:lpstr>
      <vt:lpstr>Probleemid: diagnostika</vt:lpstr>
      <vt:lpstr>Probleemid: ravi</vt:lpstr>
      <vt:lpstr>…ravi</vt:lpstr>
      <vt:lpstr>…ravi</vt:lpstr>
      <vt:lpstr>…ravi</vt:lpstr>
      <vt:lpstr>Harvikhaigus (esmatasandi) arsti töös on haruldane</vt:lpstr>
      <vt:lpstr>Meditsiinilise ja mittemeditsiinilise info edastamine</vt:lpstr>
      <vt:lpstr>Harvikhaiguste koordinaator</vt:lpstr>
      <vt:lpstr>Harvikhaigus igapäevaelus</vt:lpstr>
      <vt:lpstr>  EPIKoja ja Eesti Agrenska keskuse roll harvikhaiguste valdkonnas</vt:lpstr>
      <vt:lpstr>Slide 25</vt:lpstr>
      <vt:lpstr>Tammistu perekeskus</vt:lpstr>
      <vt:lpstr>Slide 27</vt:lpstr>
      <vt:lpstr>Slide 28</vt:lpstr>
      <vt:lpstr>Slide 29</vt:lpstr>
      <vt:lpstr>Mõisted ja arvud</vt:lpstr>
      <vt:lpstr>Kitsaskohad</vt:lpstr>
      <vt:lpstr>Miks tavapärased ravimite hüvitamise mehhanismid ei sobi?</vt:lpstr>
      <vt:lpstr>Kuidas ravi kättesaadavust parandada?</vt:lpstr>
      <vt:lpstr>Mõned näited teistest riikidest (I)</vt:lpstr>
      <vt:lpstr>Mõned näited teistest riikidest (II)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Harvikhaiguste infopäev</dc:title>
  <dc:creator>Anneli Habicht</dc:creator>
  <cp:lastModifiedBy>tomasa</cp:lastModifiedBy>
  <cp:revision>10</cp:revision>
  <cp:lastPrinted>2015-02-27T07:12:13Z</cp:lastPrinted>
  <dcterms:created xsi:type="dcterms:W3CDTF">2015-02-27T07:05:43Z</dcterms:created>
  <dcterms:modified xsi:type="dcterms:W3CDTF">2015-02-27T15:39:43Z</dcterms:modified>
</cp:coreProperties>
</file>